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6"/>
  </p:notes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75" r:id="rId9"/>
    <p:sldId id="274" r:id="rId10"/>
    <p:sldId id="260" r:id="rId11"/>
    <p:sldId id="281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F0708-CBF9-4D11-8D09-BE8B8C3EF828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8307-620D-4684-855A-411AB413D5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87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ce chapitre on concentre sur les caractéristiques communes de l’utilisateur. Pour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raison, on s’intéresse à l’apport de la psychologie cognitive en la conception d’Interfaces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 Utiles, Utilisables et Situées. On commence par la présentation des Modèles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Cognitifs de l’Utilisateur. Ensuite, on entame la Perception et la Représentation.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12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0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48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60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23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05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94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037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323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951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26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cette section, on essaye de présenter les concepts de base du domaine de l’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Homme Machine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Ils représentent les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pré-requis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nécessaire pour la compréhension de ce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en générale et cette matière en particulier.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 autre façon, les Systèmes Interactifs sont des systèmes où l’automatisation des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traitements ne peut pas être à 100%. Aussi, ce sont des systèmes où l’utilisateur est le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bénéficiaire du service. Ça veut dire que l’achèvement d’un but nécessite une interaction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l’utilisateur humain et la machine.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45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66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46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914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04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52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 un dispositif qui sert de limite commune à plusieurs entités communicantes.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L’interface désigne le dispositif physique, support de l’interaction; l’interaction se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réfère aux phénomènes d’influence mutuelle entre l’homme et la machine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Calvary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2002).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général, une interface est l’ensemble des règles communes qui régissent la communication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deux acteurs comme il représenté par la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1.4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9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96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58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732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5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50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61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68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0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7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2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64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37E6-CC39-4764-8E6D-A50816A3DF7F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0352" y="1640980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Chapitre II:</a:t>
            </a:r>
            <a:br>
              <a:rPr lang="fr-FR" sz="54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fr-FR" sz="54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Conception des IHM</a:t>
            </a:r>
          </a:p>
        </p:txBody>
      </p:sp>
    </p:spTree>
    <p:extLst>
      <p:ext uri="{BB962C8B-B14F-4D97-AF65-F5344CB8AC3E}">
        <p14:creationId xmlns:p14="http://schemas.microsoft.com/office/powerpoint/2010/main" val="38257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0186" y="976530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490" y="1388784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solidFill>
                  <a:srgbClr val="C00000"/>
                </a:solidFill>
                <a:latin typeface="Baskerville Old Face" panose="02020602080505020303" pitchFamily="18" charset="0"/>
                <a:sym typeface="Wingdings" pitchFamily="2" charset="2"/>
              </a:rPr>
              <a:t> En </a:t>
            </a:r>
            <a:r>
              <a:rPr lang="fr-FR" sz="2000" i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Phase d’Analyse: </a:t>
            </a:r>
            <a:endParaRPr lang="fr-FR" sz="2000" i="1" u="sng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49224"/>
            <a:ext cx="1010917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Moins 11"/>
          <p:cNvSpPr/>
          <p:nvPr/>
        </p:nvSpPr>
        <p:spPr>
          <a:xfrm>
            <a:off x="-823384" y="730383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59857" y="5977719"/>
            <a:ext cx="2306471" cy="245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59857" y="6361452"/>
            <a:ext cx="2306471" cy="245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0186" y="962882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490" y="1388784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solidFill>
                  <a:srgbClr val="C00000"/>
                </a:solidFill>
                <a:latin typeface="Baskerville Old Face" panose="02020602080505020303" pitchFamily="18" charset="0"/>
                <a:sym typeface="Wingdings" pitchFamily="2" charset="2"/>
              </a:rPr>
              <a:t> En </a:t>
            </a:r>
            <a:r>
              <a:rPr lang="fr-FR" sz="2000" i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Phase d’Analyse: </a:t>
            </a:r>
            <a:endParaRPr lang="fr-FR" sz="2000" i="1" u="sng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59" y="1856852"/>
            <a:ext cx="10365054" cy="474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Moins 7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0186" y="976530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490" y="1388784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solidFill>
                  <a:srgbClr val="C00000"/>
                </a:solidFill>
                <a:latin typeface="Baskerville Old Face" panose="02020602080505020303" pitchFamily="18" charset="0"/>
                <a:sym typeface="Wingdings" pitchFamily="2" charset="2"/>
              </a:rPr>
              <a:t> En </a:t>
            </a:r>
            <a:r>
              <a:rPr lang="fr-FR" sz="2000" i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Phase d’Analyse: </a:t>
            </a:r>
            <a:endParaRPr lang="fr-FR" sz="2000" i="1" u="sng" dirty="0">
              <a:latin typeface="Baskerville Old Face" panose="020206020805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20" y="1934594"/>
            <a:ext cx="10914163" cy="45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Moins 14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0186" y="976530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519" y="1506433"/>
            <a:ext cx="109792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  <a:sym typeface="Wingdings" pitchFamily="2" charset="2"/>
              </a:rPr>
              <a:t>En </a:t>
            </a: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Phase de conception: </a:t>
            </a:r>
          </a:p>
          <a:p>
            <a:endParaRPr lang="fr-FR" sz="2000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marL="363538" indent="-101600" algn="just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Sur la base des éléments recueillis dans la phase d’analyse, une 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première maquette ou prototype</a:t>
            </a:r>
            <a:r>
              <a:rPr lang="fr-FR" sz="2000" dirty="0" smtClean="0">
                <a:latin typeface="Baskerville Old Face" panose="02020602080505020303" pitchFamily="18" charset="0"/>
              </a:rPr>
              <a:t> du produit est conçu. Cette maquette résulte, d’une part de l’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analyse de la tâche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des utilisateurs </a:t>
            </a:r>
            <a:r>
              <a:rPr lang="fr-FR" sz="2000" dirty="0" smtClean="0">
                <a:latin typeface="Baskerville Old Face" panose="02020602080505020303" pitchFamily="18" charset="0"/>
              </a:rPr>
              <a:t>et des spécificités du 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contexte de travai</a:t>
            </a:r>
            <a:r>
              <a:rPr lang="fr-FR" sz="2000" dirty="0" smtClean="0">
                <a:latin typeface="Baskerville Old Face" panose="02020602080505020303" pitchFamily="18" charset="0"/>
              </a:rPr>
              <a:t>l, et d’autre part des 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principes (</a:t>
            </a:r>
            <a: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critères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),  et recommandations ergonomiques</a:t>
            </a:r>
            <a:r>
              <a:rPr lang="fr-FR" sz="2000" dirty="0" smtClean="0">
                <a:latin typeface="Baskerville Old Face" panose="02020602080505020303" pitchFamily="18" charset="0"/>
              </a:rPr>
              <a:t>. Cette première maquette évoluera ensuite en fonction des retours de la phase suivante d’évaluation. Chaque itération permet d'enrichir et finaliser la maquette (ou le prototype).</a:t>
            </a:r>
            <a:endParaRPr lang="fr-FR" sz="2000" dirty="0">
              <a:latin typeface="Baskerville Old Face" panose="0202060208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86" y="3714752"/>
            <a:ext cx="1096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rgbClr val="C00000"/>
              </a:solidFill>
              <a:latin typeface="Garamond" pitchFamily="18" charset="0"/>
              <a:sym typeface="Wingdings" pitchFamily="2" charset="2"/>
            </a:endParaRPr>
          </a:p>
          <a:p>
            <a:r>
              <a:rPr lang="fr-FR" b="1" dirty="0" smtClean="0">
                <a:solidFill>
                  <a:srgbClr val="C00000"/>
                </a:solidFill>
                <a:latin typeface="Garamond" pitchFamily="18" charset="0"/>
                <a:sym typeface="Wingdings" pitchFamily="2" charset="2"/>
              </a:rPr>
              <a:t> </a:t>
            </a: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  <a:sym typeface="Wingdings" pitchFamily="2" charset="2"/>
              </a:rPr>
              <a:t>En </a:t>
            </a: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Phase d’évaluation: </a:t>
            </a:r>
          </a:p>
          <a:p>
            <a:endParaRPr lang="fr-FR" sz="2000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marL="363538" indent="-101600" algn="just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consiste à 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mesurer l’</a:t>
            </a:r>
            <a:r>
              <a:rPr lang="fr-FR" sz="2000" dirty="0" err="1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utilisabilité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 du produit</a:t>
            </a:r>
            <a:r>
              <a:rPr lang="fr-FR" sz="2000" dirty="0" smtClean="0">
                <a:latin typeface="Baskerville Old Face" panose="02020602080505020303" pitchFamily="18" charset="0"/>
              </a:rPr>
              <a:t>, autrement dit de </a:t>
            </a:r>
            <a:r>
              <a:rPr lang="fr-FR" sz="2000" dirty="0" smtClean="0">
                <a:solidFill>
                  <a:srgbClr val="6600CC"/>
                </a:solidFill>
                <a:latin typeface="Baskerville Old Face" panose="02020602080505020303" pitchFamily="18" charset="0"/>
              </a:rPr>
              <a:t>valider la satisfaction des utilisateurs</a:t>
            </a:r>
            <a:r>
              <a:rPr lang="fr-FR" sz="2000" dirty="0" smtClean="0">
                <a:latin typeface="Baskerville Old Face" panose="02020602080505020303" pitchFamily="18" charset="0"/>
              </a:rPr>
              <a:t> dans la réalisation des tâches évaluées. Parmi les différentes méthodes d'évaluation possibles, la principale est le test utilisateur. Celui-ci consiste à placer l’utilisateur en situation d’utilisation réelle du produit et à observer les difficultés rencontrées. L’évaluation permet d’identifier les points à améliorer sur la maquette et donc de préparer la version suivante qui sera à nouveau testée et ainsi de suite. L’expérience montre que 2 à 3 itérations suffisent en général pour finaliser la conception de l’interface. </a:t>
            </a:r>
            <a:endParaRPr lang="fr-FR" sz="2000" dirty="0">
              <a:latin typeface="Baskerville Old Face" panose="02020602080505020303" pitchFamily="18" charset="0"/>
            </a:endParaRPr>
          </a:p>
        </p:txBody>
      </p:sp>
      <p:sp>
        <p:nvSpPr>
          <p:cNvPr id="13" name="Moins 12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1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80821" y="1464345"/>
            <a:ext cx="8286808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>
              <a:solidFill>
                <a:srgbClr val="000000"/>
              </a:solidFill>
            </a:endParaRPr>
          </a:p>
          <a:p>
            <a:pPr marL="174625" indent="-8731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Avantage de cette technique de conception :</a:t>
            </a:r>
          </a:p>
          <a:p>
            <a:pPr marL="536575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  <a:sym typeface="Symbol"/>
              </a:rPr>
              <a:t></a:t>
            </a:r>
            <a:r>
              <a:rPr lang="fr-FR" sz="2000" dirty="0">
                <a:latin typeface="Baskerville Old Face" panose="02020602080505020303" pitchFamily="18" charset="0"/>
              </a:rPr>
              <a:t>Prise en compte des utilisateurs dès la phase d’analyse</a:t>
            </a:r>
          </a:p>
          <a:p>
            <a:pPr marL="987425" indent="-450850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  <a:sym typeface="Symbol"/>
              </a:rPr>
              <a:t></a:t>
            </a:r>
            <a:r>
              <a:rPr lang="fr-FR" sz="2000" dirty="0">
                <a:latin typeface="Baskerville Old Face" panose="02020602080505020303" pitchFamily="18" charset="0"/>
              </a:rPr>
              <a:t>Etude de l’utilisateur et ses taches à réaliser suivant le contexte de son besoin.</a:t>
            </a: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0821" y="2924407"/>
            <a:ext cx="8358246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>
              <a:solidFill>
                <a:srgbClr val="000000"/>
              </a:solidFill>
            </a:endParaRPr>
          </a:p>
          <a:p>
            <a:pPr marL="174625" indent="-8731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Difficultés : </a:t>
            </a:r>
          </a:p>
          <a:p>
            <a:pPr marL="536575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  <a:sym typeface="Symbol"/>
              </a:rPr>
              <a:t></a:t>
            </a:r>
            <a:r>
              <a:rPr lang="fr-FR" sz="2000" dirty="0">
                <a:latin typeface="Baskerville Old Face" panose="02020602080505020303" pitchFamily="18" charset="0"/>
              </a:rPr>
              <a:t>Choisir des utilisateurs représentatifs et disponibles</a:t>
            </a:r>
          </a:p>
          <a:p>
            <a:pPr marL="987425" indent="-450850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  <a:sym typeface="Symbol"/>
              </a:rPr>
              <a:t></a:t>
            </a:r>
            <a:r>
              <a:rPr lang="fr-FR" sz="2000" dirty="0">
                <a:latin typeface="Baskerville Old Face" panose="02020602080505020303" pitchFamily="18" charset="0"/>
              </a:rPr>
              <a:t>Ne pas oublier le contexte réel d’utilisation</a:t>
            </a:r>
          </a:p>
          <a:p>
            <a:pPr marL="987425" indent="-450850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  <a:sym typeface="Symbol"/>
              </a:rPr>
              <a:t></a:t>
            </a:r>
            <a:r>
              <a:rPr lang="fr-FR" sz="2000" dirty="0">
                <a:latin typeface="Baskerville Old Face" panose="02020602080505020303" pitchFamily="18" charset="0"/>
              </a:rPr>
              <a:t>Expliciter les comportements, les connaissances mises en jeu…</a:t>
            </a:r>
            <a:endParaRPr lang="fr-FR" sz="2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0821" y="4832802"/>
            <a:ext cx="8358246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>
              <a:solidFill>
                <a:srgbClr val="000000"/>
              </a:solidFill>
            </a:endParaRPr>
          </a:p>
          <a:p>
            <a:pPr marL="174625" indent="-8731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Techniques de recueil d’informations associées: </a:t>
            </a:r>
          </a:p>
          <a:p>
            <a:pPr marL="536575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  <a:sym typeface="Symbol"/>
              </a:rPr>
              <a:t></a:t>
            </a:r>
            <a:r>
              <a:rPr lang="fr-FR" sz="2000" dirty="0">
                <a:latin typeface="Baskerville Old Face" panose="02020602080505020303" pitchFamily="18" charset="0"/>
              </a:rPr>
              <a:t>Observation directe, entretiens, questionnaires </a:t>
            </a:r>
          </a:p>
          <a:p>
            <a:pPr marL="536575" algn="just">
              <a:spcAft>
                <a:spcPts val="600"/>
              </a:spcAft>
            </a:pPr>
            <a:endParaRPr lang="fr-FR" dirty="0"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0186" y="962882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4" name="Moins 13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7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2326" y="1307609"/>
            <a:ext cx="10841474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>
              <a:solidFill>
                <a:srgbClr val="000000"/>
              </a:solidFill>
            </a:endParaRPr>
          </a:p>
          <a:p>
            <a:pPr marL="174625" indent="-8731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000" b="1" dirty="0" smtClean="0">
                <a:latin typeface="Baskerville Old Face" panose="02020602080505020303" pitchFamily="18" charset="0"/>
              </a:rPr>
              <a:t>La conception centrée utilisateur se base sur trois modèles </a:t>
            </a:r>
          </a:p>
          <a:p>
            <a:pPr marL="536575" indent="-87313" algn="just">
              <a:spcAft>
                <a:spcPts val="600"/>
              </a:spcAft>
            </a:pPr>
            <a:r>
              <a:rPr lang="fr-FR" sz="20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1)  </a:t>
            </a:r>
            <a:r>
              <a:rPr lang="fr-FR" sz="2000" b="1" u="sng" dirty="0" smtClean="0">
                <a:latin typeface="Baskerville Old Face" panose="02020602080505020303" pitchFamily="18" charset="0"/>
              </a:rPr>
              <a:t>Modèle de l’utilisateur : </a:t>
            </a:r>
            <a:r>
              <a:rPr lang="fr-FR" sz="2000" dirty="0" smtClean="0">
                <a:latin typeface="Baskerville Old Face" panose="02020602080505020303" pitchFamily="18" charset="0"/>
              </a:rPr>
              <a:t>identifier les caractéristiques pertinentes de l’utilisateur</a:t>
            </a:r>
          </a:p>
          <a:p>
            <a:pPr marL="812800" indent="-101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Données générales: taille, âge, sexe, déficiences, niveau de formation, habitudes culturelles </a:t>
            </a:r>
          </a:p>
          <a:p>
            <a:pPr marL="812800" indent="-101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Données liées à l’application : compétences sur le domaine/en informatique (débutant, occasionnel, expérimenté, expert)</a:t>
            </a:r>
            <a:endParaRPr lang="fr-FR" sz="2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326" y="338881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87313" algn="just">
              <a:spcAft>
                <a:spcPts val="600"/>
              </a:spcAft>
            </a:pPr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2)  </a:t>
            </a:r>
            <a:r>
              <a:rPr lang="fr-FR" sz="2000" b="1" u="sng" dirty="0">
                <a:latin typeface="Baskerville Old Face" panose="02020602080505020303" pitchFamily="18" charset="0"/>
              </a:rPr>
              <a:t>Modèle de la tâche : </a:t>
            </a:r>
            <a:r>
              <a:rPr lang="fr-FR" sz="2000" dirty="0">
                <a:latin typeface="Baskerville Old Face" panose="02020602080505020303" pitchFamily="18" charset="0"/>
              </a:rPr>
              <a:t>identifier l’enchainement des processus d’une tache </a:t>
            </a:r>
            <a:endParaRPr lang="fr-FR" sz="2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359988" y="3892176"/>
            <a:ext cx="85892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0186" y="962882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2" name="Moins 11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310186" y="1482235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87313" algn="just">
              <a:spcAft>
                <a:spcPts val="600"/>
              </a:spcAft>
            </a:pPr>
            <a:r>
              <a:rPr lang="fr-FR" sz="2000" b="1" u="sng" dirty="0">
                <a:solidFill>
                  <a:srgbClr val="C00000"/>
                </a:solidFill>
                <a:latin typeface="Garamond" pitchFamily="18" charset="0"/>
              </a:rPr>
              <a:t>2)  </a:t>
            </a:r>
            <a:r>
              <a:rPr lang="fr-FR" sz="2000" b="1" u="sng" dirty="0">
                <a:latin typeface="Garamond" pitchFamily="18" charset="0"/>
              </a:rPr>
              <a:t>Modèle de la tâche : </a:t>
            </a:r>
            <a:r>
              <a:rPr lang="fr-FR" sz="2000" dirty="0">
                <a:latin typeface="Garamond" pitchFamily="18" charset="0"/>
              </a:rPr>
              <a:t>Exemple</a:t>
            </a:r>
            <a:endParaRPr lang="fr-FR" sz="20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72" y="2086176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0186" y="962882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2" name="Moins 11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7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563210" y="1420571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87313" algn="just">
              <a:spcAft>
                <a:spcPts val="600"/>
              </a:spcAft>
            </a:pPr>
            <a:r>
              <a:rPr lang="fr-FR" sz="2000" b="1" u="sng" dirty="0">
                <a:solidFill>
                  <a:srgbClr val="C00000"/>
                </a:solidFill>
                <a:latin typeface="Garamond" pitchFamily="18" charset="0"/>
              </a:rPr>
              <a:t>2)  </a:t>
            </a:r>
            <a:r>
              <a:rPr lang="fr-FR" sz="2000" b="1" u="sng" dirty="0">
                <a:latin typeface="Garamond" pitchFamily="18" charset="0"/>
              </a:rPr>
              <a:t>Modèle de l’interaction :</a:t>
            </a:r>
            <a:endParaRPr lang="fr-FR" sz="20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768" y="2098252"/>
            <a:ext cx="7429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0186" y="962882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2" name="Moins 11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0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91570" y="563431"/>
            <a:ext cx="1084997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2. Conception Itérative</a:t>
            </a: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Succession des phases : </a:t>
            </a:r>
            <a:r>
              <a:rPr lang="fr-FR" sz="2000" dirty="0">
                <a:latin typeface="Baskerville Old Face" panose="02020602080505020303" pitchFamily="18" charset="0"/>
              </a:rPr>
              <a:t>la conception et le développement se font simultanément (Mélanger) avec itérations :</a:t>
            </a:r>
            <a:endParaRPr lang="fr-FR" sz="2000" b="1" dirty="0">
              <a:latin typeface="Baskerville Old Face" panose="02020602080505020303" pitchFamily="18" charset="0"/>
            </a:endParaRPr>
          </a:p>
          <a:p>
            <a:pPr marL="363538" indent="2603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Affinements progressifs des spécifications du produit</a:t>
            </a:r>
          </a:p>
          <a:p>
            <a:pPr marL="363538" indent="2603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Évaluations des solutions retenues</a:t>
            </a:r>
          </a:p>
          <a:p>
            <a:pPr marL="363538" indent="2603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Réalisations, modifications jusqu’à obtention d’un produit satisfaisant</a:t>
            </a:r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343" y="3071810"/>
            <a:ext cx="1084997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Le processus de construction est itératif :</a:t>
            </a:r>
            <a:endParaRPr lang="fr-FR" sz="2000" dirty="0">
              <a:latin typeface="Baskerville Old Face" panose="02020602080505020303" pitchFamily="18" charset="0"/>
            </a:endParaRPr>
          </a:p>
          <a:p>
            <a:pPr marL="363538" indent="-188913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Pour des problèmes difficiles à spécifier</a:t>
            </a:r>
          </a:p>
          <a:p>
            <a:pPr marL="363538" indent="-188913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 Processus de conception ni ascendant, ni descendant</a:t>
            </a:r>
          </a:p>
          <a:p>
            <a:pPr marL="363538" indent="-188913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Développement de solutions partielles, intermédiaires</a:t>
            </a:r>
          </a:p>
          <a:p>
            <a:pPr marL="363538" indent="-188913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Apparition en cours de développement de nouveaux objectifs</a:t>
            </a:r>
          </a:p>
          <a:p>
            <a:pPr marL="363538" indent="-188913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Prise en compte de l’avis des utilisatrices qui peuvent changer</a:t>
            </a:r>
          </a:p>
          <a:p>
            <a:pPr marL="363538" indent="-188913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Communication au sein de l’équipe de conception, avec les utilisateurs</a:t>
            </a:r>
          </a:p>
        </p:txBody>
      </p:sp>
      <p:sp>
        <p:nvSpPr>
          <p:cNvPr id="11" name="Flèche courbée vers la droite 10"/>
          <p:cNvSpPr/>
          <p:nvPr/>
        </p:nvSpPr>
        <p:spPr>
          <a:xfrm>
            <a:off x="1894020" y="5857893"/>
            <a:ext cx="1031567" cy="52481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01403" y="5857893"/>
            <a:ext cx="67151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00CC"/>
                </a:solidFill>
                <a:latin typeface="Garamond" pitchFamily="18" charset="0"/>
              </a:rPr>
              <a:t>Difficulté de la conception itérative : très couteuse en temps </a:t>
            </a:r>
          </a:p>
          <a:p>
            <a:r>
              <a:rPr lang="fr-FR" dirty="0">
                <a:solidFill>
                  <a:srgbClr val="C00000"/>
                </a:solidFill>
                <a:latin typeface="Garamond" pitchFamily="18" charset="0"/>
                <a:sym typeface="Wingdings" pitchFamily="2" charset="2"/>
              </a:rPr>
              <a:t></a:t>
            </a:r>
            <a:r>
              <a:rPr lang="fr-FR" dirty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Conception par Prototypage</a:t>
            </a:r>
            <a:endParaRPr lang="fr-FR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4" name="Moins 13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09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4821" y="928670"/>
            <a:ext cx="112894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 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3. Conception par </a:t>
            </a: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prototypage</a:t>
            </a:r>
          </a:p>
          <a:p>
            <a:pPr marL="363538" indent="-188913" algn="ctr"/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Le </a:t>
            </a:r>
            <a:r>
              <a:rPr lang="fr-FR" sz="2000" b="1" dirty="0">
                <a:latin typeface="Baskerville Old Face" panose="02020602080505020303" pitchFamily="18" charset="0"/>
              </a:rPr>
              <a:t>prototypage</a:t>
            </a:r>
            <a:r>
              <a:rPr lang="fr-FR" sz="2000" dirty="0">
                <a:latin typeface="Baskerville Old Face" panose="02020602080505020303" pitchFamily="18" charset="0"/>
              </a:rPr>
              <a:t> consiste à concevoir des </a:t>
            </a:r>
            <a:r>
              <a:rPr lang="fr-FR" sz="2000" b="1" dirty="0">
                <a:latin typeface="Baskerville Old Face" panose="02020602080505020303" pitchFamily="18" charset="0"/>
              </a:rPr>
              <a:t>versions intermédiaires </a:t>
            </a:r>
            <a:r>
              <a:rPr lang="fr-FR" sz="2000" dirty="0">
                <a:latin typeface="Baskerville Old Face" panose="02020602080505020303" pitchFamily="18" charset="0"/>
              </a:rPr>
              <a:t>et donc </a:t>
            </a:r>
            <a:r>
              <a:rPr lang="fr-FR" sz="2000" b="1" dirty="0">
                <a:latin typeface="Baskerville Old Face" panose="02020602080505020303" pitchFamily="18" charset="0"/>
              </a:rPr>
              <a:t>incomplètes d'un logiciel </a:t>
            </a:r>
            <a:r>
              <a:rPr lang="fr-FR" sz="2000" dirty="0">
                <a:latin typeface="Baskerville Old Face" panose="02020602080505020303" pitchFamily="18" charset="0"/>
              </a:rPr>
              <a:t>ou </a:t>
            </a:r>
            <a:r>
              <a:rPr lang="fr-FR" sz="2000" b="1" dirty="0">
                <a:latin typeface="Baskerville Old Face" panose="02020602080505020303" pitchFamily="18" charset="0"/>
              </a:rPr>
              <a:t>d'un site web</a:t>
            </a:r>
            <a:r>
              <a:rPr lang="fr-FR" sz="2000" dirty="0">
                <a:latin typeface="Baskerville Old Face" panose="02020602080505020303" pitchFamily="18" charset="0"/>
              </a:rPr>
              <a:t>, conçues pour </a:t>
            </a:r>
            <a:r>
              <a:rPr lang="fr-FR" sz="2000" b="1" dirty="0">
                <a:latin typeface="Baskerville Old Face" panose="02020602080505020303" pitchFamily="18" charset="0"/>
              </a:rPr>
              <a:t>tester l'utilisation </a:t>
            </a:r>
            <a:r>
              <a:rPr lang="fr-FR" sz="2000" dirty="0">
                <a:latin typeface="Baskerville Old Face" panose="02020602080505020303" pitchFamily="18" charset="0"/>
              </a:rPr>
              <a:t>avant la phase proprement dite de programmation informatique. Dans le cadre d'une intervention ergonomique, la phase de prototypage permet de </a:t>
            </a:r>
            <a:r>
              <a:rPr lang="fr-FR" sz="2000" b="1" dirty="0">
                <a:latin typeface="Baskerville Old Face" panose="02020602080505020303" pitchFamily="18" charset="0"/>
              </a:rPr>
              <a:t>tester l'utilisation et l'</a:t>
            </a:r>
            <a:r>
              <a:rPr lang="fr-FR" sz="2000" b="1" dirty="0" err="1">
                <a:latin typeface="Baskerville Old Face" panose="02020602080505020303" pitchFamily="18" charset="0"/>
              </a:rPr>
              <a:t>utilisabilité</a:t>
            </a:r>
            <a:r>
              <a:rPr lang="fr-FR" sz="2000" b="1" dirty="0">
                <a:latin typeface="Baskerville Old Face" panose="02020602080505020303" pitchFamily="18" charset="0"/>
              </a:rPr>
              <a:t> d'un produit auprès d'utilisateurs </a:t>
            </a:r>
            <a:r>
              <a:rPr lang="fr-FR" sz="2000" dirty="0">
                <a:latin typeface="Baskerville Old Face" panose="02020602080505020303" pitchFamily="18" charset="0"/>
              </a:rPr>
              <a:t>(test utilisateur). </a:t>
            </a:r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Le prototypage permet :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Aux concepteurs de travailler sur plusieurs ensembles de détails à la fois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Aux utilisateurs de voir ce que sera le système final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De se concentrer sur les parties problématiques de l’interface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D’étudier des alternatives de conception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De s’assurer de l’</a:t>
            </a:r>
            <a:r>
              <a:rPr lang="fr-FR" sz="2000" dirty="0" err="1">
                <a:latin typeface="Baskerville Old Face" panose="02020602080505020303" pitchFamily="18" charset="0"/>
              </a:rPr>
              <a:t>utilisabilité</a:t>
            </a:r>
            <a:r>
              <a:rPr lang="fr-FR" sz="2000" dirty="0">
                <a:latin typeface="Baskerville Old Face" panose="02020602080505020303" pitchFamily="18" charset="0"/>
              </a:rPr>
              <a:t> du système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endParaRPr lang="fr-FR" sz="19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Moins 10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43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30480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Introduction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9413" y="1573318"/>
            <a:ext cx="10841256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spcBef>
                <a:spcPts val="800"/>
              </a:spcBef>
            </a:pPr>
            <a:r>
              <a:rPr lang="fr-FR" sz="2400" dirty="0" smtClean="0">
                <a:latin typeface="Baskerville Old Face" panose="02020602080505020303" pitchFamily="18" charset="0"/>
              </a:rPr>
              <a:t>Une </a:t>
            </a:r>
            <a:r>
              <a:rPr lang="fr-FR" sz="24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mauvaise conception de l’aspect de l’IHM</a:t>
            </a:r>
            <a:r>
              <a:rPr lang="fr-FR" sz="2400" b="1" i="1" dirty="0" smtClean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a été la source </a:t>
            </a:r>
            <a:r>
              <a:rPr lang="fr-FR" sz="24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des problèmes d’utilisabilité</a:t>
            </a:r>
            <a:r>
              <a:rPr lang="fr-FR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.</a:t>
            </a:r>
            <a:r>
              <a:rPr lang="fr-FR" sz="2400" dirty="0" smtClean="0">
                <a:latin typeface="Baskerville Old Face" panose="02020602080505020303" pitchFamily="18" charset="0"/>
              </a:rPr>
              <a:t>  En Effet:  </a:t>
            </a:r>
          </a:p>
          <a:p>
            <a:pPr marL="185738" indent="263525" algn="just">
              <a:spcBef>
                <a:spcPts val="800"/>
              </a:spcBef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L’interface est la vitrine de l’application qui servira comme moyen d’interaction de l’homme avec le noyau rassemblant les différents traitements;</a:t>
            </a:r>
          </a:p>
          <a:p>
            <a:pPr marL="185738" indent="263525" algn="just">
              <a:spcBef>
                <a:spcPts val="800"/>
              </a:spcBef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Un tiers des questions lors des premiers contacts avec les utilisateurs  porte sur l’aspect des IHM (comment sera le produit final? A quoi ressemble t-il ?)</a:t>
            </a:r>
          </a:p>
          <a:p>
            <a:pPr marL="185738" indent="263525" algn="just">
              <a:spcBef>
                <a:spcPts val="800"/>
              </a:spcBef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400" dirty="0" smtClean="0">
                <a:latin typeface="Baskerville Old Face" panose="02020602080505020303" pitchFamily="18" charset="0"/>
              </a:rPr>
              <a:t>Une étude a montré qu’en phase de maintenance : 33% de </a:t>
            </a:r>
            <a:r>
              <a:rPr lang="fr-FR" sz="2400" dirty="0" err="1" smtClean="0">
                <a:latin typeface="Baskerville Old Face" panose="02020602080505020303" pitchFamily="18" charset="0"/>
              </a:rPr>
              <a:t>debugging</a:t>
            </a:r>
            <a:r>
              <a:rPr lang="fr-FR" sz="2400" dirty="0" smtClean="0">
                <a:latin typeface="Baskerville Old Face" panose="02020602080505020303" pitchFamily="18" charset="0"/>
              </a:rPr>
              <a:t> sont causés par une mauvaise conception de l’IHM et 67% de demandes de changements des IHM (</a:t>
            </a:r>
            <a:r>
              <a:rPr lang="fr-FR" sz="2400" dirty="0" err="1" smtClean="0">
                <a:latin typeface="Baskerville Old Face" panose="02020602080505020303" pitchFamily="18" charset="0"/>
              </a:rPr>
              <a:t>i.e</a:t>
            </a:r>
            <a:r>
              <a:rPr lang="fr-FR" sz="2400" dirty="0" smtClean="0">
                <a:latin typeface="Baskerville Old Face" panose="02020602080505020303" pitchFamily="18" charset="0"/>
              </a:rPr>
              <a:t> interfaces) par les utilisateurs. </a:t>
            </a:r>
          </a:p>
          <a:p>
            <a:pPr marL="185738" indent="263525" algn="just">
              <a:spcBef>
                <a:spcPts val="800"/>
              </a:spcBef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Une meilleure pensée à la conception de l’IHM permet de sécuriser les systèmes critiques et d’éviter des catastrophes. </a:t>
            </a:r>
          </a:p>
        </p:txBody>
      </p:sp>
      <p:sp>
        <p:nvSpPr>
          <p:cNvPr id="8" name="Moins 7"/>
          <p:cNvSpPr/>
          <p:nvPr/>
        </p:nvSpPr>
        <p:spPr>
          <a:xfrm>
            <a:off x="-823384" y="1071579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9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4822" y="795577"/>
            <a:ext cx="1102897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1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1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3. Conception par </a:t>
            </a:r>
            <a:r>
              <a:rPr lang="fr-FR" sz="21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prototypage</a:t>
            </a:r>
          </a:p>
          <a:p>
            <a:pPr marL="363538" indent="-188913" algn="ctr"/>
            <a:endParaRPr lang="fr-FR" sz="21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b="1" dirty="0">
                <a:latin typeface="Baskerville Old Face" panose="02020602080505020303" pitchFamily="18" charset="0"/>
              </a:rPr>
              <a:t>Les degrés de prototypage : </a:t>
            </a:r>
            <a:r>
              <a:rPr lang="fr-FR" sz="2100" dirty="0">
                <a:latin typeface="Baskerville Old Face" panose="02020602080505020303" pitchFamily="18" charset="0"/>
              </a:rPr>
              <a:t>Il existe de nombreux niveaux de démarche pour réaliser différentes versions de maquettes et prototypes. Nielsen (1994) distingue deux degrés de prototypage selon le niveau d’interactivité offert par le prototype : </a:t>
            </a:r>
            <a:endParaRPr lang="fr-FR" sz="2100" dirty="0" smtClean="0">
              <a:latin typeface="Baskerville Old Face" panose="02020602080505020303" pitchFamily="18" charset="0"/>
            </a:endParaRPr>
          </a:p>
          <a:p>
            <a:pPr marL="174625" algn="just"/>
            <a:endParaRPr lang="fr-FR" sz="2100" dirty="0">
              <a:latin typeface="Baskerville Old Face" panose="02020602080505020303" pitchFamily="18" charset="0"/>
            </a:endParaRPr>
          </a:p>
          <a:p>
            <a:pPr marL="536575" indent="-173038" algn="just"/>
            <a:r>
              <a:rPr lang="fr-FR" sz="2100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1. </a:t>
            </a:r>
            <a:r>
              <a:rPr lang="fr-FR" sz="2100" b="1" i="1" dirty="0">
                <a:latin typeface="Baskerville Old Face" panose="02020602080505020303" pitchFamily="18" charset="0"/>
              </a:rPr>
              <a:t>L</a:t>
            </a:r>
            <a:r>
              <a:rPr lang="fr-FR" sz="2100" b="1" i="1" u="sng" dirty="0">
                <a:latin typeface="Baskerville Old Face" panose="02020602080505020303" pitchFamily="18" charset="0"/>
              </a:rPr>
              <a:t>e prototype horizontal </a:t>
            </a:r>
            <a:r>
              <a:rPr lang="fr-FR" sz="2100" dirty="0">
                <a:latin typeface="Baskerville Old Face" panose="02020602080505020303" pitchFamily="18" charset="0"/>
              </a:rPr>
              <a:t>correspond uniquement à la partie graphique de l’interface, c’est une maquette statique. Seuls l'agencement général et les éléments de l’interface sont présentés : boutons, menus, champs de saisie, etc. Il permet : </a:t>
            </a:r>
          </a:p>
          <a:p>
            <a:pPr marL="900113" indent="-276225" algn="just">
              <a:buFont typeface="Wingdings" pitchFamily="2" charset="2"/>
              <a:buChar char="Ø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dirty="0">
                <a:latin typeface="Baskerville Old Face" panose="02020602080505020303" pitchFamily="18" charset="0"/>
              </a:rPr>
              <a:t>La confirmation des exigences de l'interface utilisateur et l'étendue du produit </a:t>
            </a:r>
          </a:p>
          <a:p>
            <a:pPr marL="900113" indent="-276225" algn="just">
              <a:buFont typeface="Wingdings" pitchFamily="2" charset="2"/>
              <a:buChar char="Ø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dirty="0">
                <a:latin typeface="Baskerville Old Face" panose="02020602080505020303" pitchFamily="18" charset="0"/>
              </a:rPr>
              <a:t>Une version de démonstration pour obtenir des retours des commanditaires du produit par rapport à leurs besoins initiaux </a:t>
            </a:r>
          </a:p>
          <a:p>
            <a:pPr marL="900113" indent="-276225" algn="just">
              <a:buFont typeface="Wingdings" pitchFamily="2" charset="2"/>
              <a:buChar char="Ø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dirty="0">
                <a:latin typeface="Baskerville Old Face" panose="02020602080505020303" pitchFamily="18" charset="0"/>
              </a:rPr>
              <a:t>Une première estimation du développement en termes de temps, de coût et de charge de travail de l’interface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endParaRPr lang="fr-FR" sz="19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Moins 10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15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4822" y="1323821"/>
            <a:ext cx="110289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ctr"/>
            <a:r>
              <a:rPr lang="fr-FR" sz="21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1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3. Conception par prototypage</a:t>
            </a:r>
          </a:p>
          <a:p>
            <a:pPr marL="363538" indent="-188913" algn="just"/>
            <a:endParaRPr lang="fr-FR" sz="2100" b="1" i="1" dirty="0">
              <a:latin typeface="Baskerville Old Face" panose="02020602080505020303" pitchFamily="18" charset="0"/>
            </a:endParaRPr>
          </a:p>
          <a:p>
            <a:pPr marL="363538" indent="-188913" algn="just"/>
            <a:r>
              <a:rPr lang="fr-FR" sz="2100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2. </a:t>
            </a:r>
            <a:r>
              <a:rPr lang="fr-FR" sz="2100" b="1" i="1" u="sng" dirty="0">
                <a:latin typeface="Baskerville Old Face" panose="02020602080505020303" pitchFamily="18" charset="0"/>
              </a:rPr>
              <a:t>Le prototype vertical </a:t>
            </a:r>
            <a:r>
              <a:rPr lang="fr-FR" sz="2100" dirty="0">
                <a:latin typeface="Baskerville Old Face" panose="02020602080505020303" pitchFamily="18" charset="0"/>
              </a:rPr>
              <a:t>met en œuvre certaines des fonctionnalités afin que l’utilisateur puisse dérouler un scénario d’utilisation typique du logiciel, une tâche complète et significative du produit. Il permet : </a:t>
            </a:r>
          </a:p>
          <a:p>
            <a:pPr marL="623888" indent="-17462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dirty="0">
                <a:latin typeface="Baskerville Old Face" panose="02020602080505020303" pitchFamily="18" charset="0"/>
              </a:rPr>
              <a:t>L'estimation du volume de données à prévoir  ;</a:t>
            </a:r>
          </a:p>
          <a:p>
            <a:pPr marL="623888" indent="-17462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dirty="0">
                <a:latin typeface="Baskerville Old Face" panose="02020602080505020303" pitchFamily="18" charset="0"/>
              </a:rPr>
              <a:t>Le dimensionnement du système de données, les besoins d'interaction de l'interface, les dimensions du réseau et le niveau de performance ; </a:t>
            </a:r>
          </a:p>
          <a:p>
            <a:pPr marL="623888" indent="-17462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1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100" dirty="0">
                <a:latin typeface="Baskerville Old Face" panose="02020602080505020303" pitchFamily="18" charset="0"/>
              </a:rPr>
              <a:t>Des précisions sur la complexité des exigences par rapport aux fonctionnalités actuelles du produit (selon le cas). </a:t>
            </a:r>
          </a:p>
          <a:p>
            <a:pPr marL="536575" indent="-173038" algn="just">
              <a:spcBef>
                <a:spcPts val="600"/>
              </a:spcBef>
              <a:buFont typeface="Wingdings" pitchFamily="2" charset="2"/>
              <a:buChar char="Ø"/>
            </a:pPr>
            <a:endParaRPr lang="fr-FR" sz="19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Moins 10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02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8615" y="928670"/>
            <a:ext cx="106179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3. Conception par </a:t>
            </a: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prototypage</a:t>
            </a:r>
          </a:p>
          <a:p>
            <a:pPr marL="363538" indent="-188913" algn="ctr"/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000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Types de prototypage: </a:t>
            </a:r>
          </a:p>
          <a:p>
            <a:pPr marL="363538" indent="-188913" algn="just"/>
            <a:endParaRPr lang="fr-FR" sz="2000" b="1" dirty="0">
              <a:latin typeface="Baskerville Old Face" panose="02020602080505020303" pitchFamily="18" charset="0"/>
            </a:endParaRPr>
          </a:p>
          <a:p>
            <a:pPr marL="711200" indent="-174625" algn="just"/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1)   </a:t>
            </a:r>
            <a:r>
              <a:rPr lang="fr-FR" sz="2000" b="1" u="sng" dirty="0">
                <a:latin typeface="Baskerville Old Face" panose="02020602080505020303" pitchFamily="18" charset="0"/>
              </a:rPr>
              <a:t>Prototypes informels, sur papier </a:t>
            </a:r>
          </a:p>
          <a:p>
            <a:pPr marL="711200" indent="-174625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Dessiner des écrans sur papier, sur logiciel (logiciel de </a:t>
            </a:r>
            <a:r>
              <a:rPr lang="fr-FR" sz="2000" dirty="0" smtClean="0">
                <a:latin typeface="Baskerville Old Face" panose="02020602080505020303" pitchFamily="18" charset="0"/>
              </a:rPr>
              <a:t>création </a:t>
            </a:r>
            <a:r>
              <a:rPr lang="fr-FR" sz="2000" dirty="0">
                <a:latin typeface="Baskerville Old Face" panose="02020602080505020303" pitchFamily="18" charset="0"/>
              </a:rPr>
              <a:t>de diagrammes  et de synoptiques : ms </a:t>
            </a:r>
            <a:r>
              <a:rPr lang="fr-FR" sz="2000" dirty="0" err="1">
                <a:latin typeface="Baskerville Old Face" panose="02020602080505020303" pitchFamily="18" charset="0"/>
              </a:rPr>
              <a:t>visio</a:t>
            </a:r>
            <a:r>
              <a:rPr lang="fr-FR" sz="2000" dirty="0">
                <a:latin typeface="Baskerville Old Face" panose="02020602080505020303" pitchFamily="18" charset="0"/>
              </a:rPr>
              <a:t>) </a:t>
            </a:r>
          </a:p>
          <a:p>
            <a:pPr marL="711200" indent="-174625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 Utiliser des post-</a:t>
            </a:r>
            <a:r>
              <a:rPr lang="fr-FR" sz="2000" dirty="0" err="1">
                <a:latin typeface="Baskerville Old Face" panose="02020602080505020303" pitchFamily="18" charset="0"/>
              </a:rPr>
              <a:t>its</a:t>
            </a:r>
            <a:r>
              <a:rPr lang="fr-FR" sz="2000" dirty="0">
                <a:latin typeface="Baskerville Old Face" panose="02020602080505020303" pitchFamily="18" charset="0"/>
              </a:rPr>
              <a:t> / transparents / présentations pour des montages dynamiques </a:t>
            </a:r>
          </a:p>
          <a:p>
            <a:pPr marL="711200" indent="-174625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Exécuter un scénario et essayer des variantes pour des choix </a:t>
            </a:r>
          </a:p>
          <a:p>
            <a:pPr marL="1160463" indent="-260350" algn="just">
              <a:spcBef>
                <a:spcPts val="6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de haut niveau : décider des fonctionnalités qui seront disponibles </a:t>
            </a:r>
          </a:p>
          <a:p>
            <a:pPr marL="1160463" indent="-260350" algn="just">
              <a:spcBef>
                <a:spcPts val="6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de niveau intermédiaire : dessiner une séquence d’écrans </a:t>
            </a:r>
          </a:p>
          <a:p>
            <a:pPr marL="1160463" indent="-260350" algn="just">
              <a:spcBef>
                <a:spcPts val="6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de bas niveau : dessiner des idées d’icônes </a:t>
            </a:r>
          </a:p>
          <a:p>
            <a:pPr marL="711200" indent="-174625" algn="just"/>
            <a:endParaRPr lang="fr-FR" sz="21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Moins 10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4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4822" y="928670"/>
            <a:ext cx="1102897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3. Conception par </a:t>
            </a: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prototypage</a:t>
            </a:r>
          </a:p>
          <a:p>
            <a:pPr marL="363538" indent="-188913" algn="ctr"/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000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Types de prototypage:</a:t>
            </a:r>
          </a:p>
          <a:p>
            <a:pPr marL="363538" indent="-188913" algn="just"/>
            <a:r>
              <a:rPr lang="fr-FR" sz="2000" b="1" dirty="0">
                <a:latin typeface="Baskerville Old Face" panose="02020602080505020303" pitchFamily="18" charset="0"/>
              </a:rPr>
              <a:t> </a:t>
            </a:r>
          </a:p>
          <a:p>
            <a:pPr marL="711200" indent="-174625" algn="just"/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2)   </a:t>
            </a:r>
            <a:r>
              <a:rPr lang="fr-FR" sz="2000" b="1" u="sng" dirty="0">
                <a:latin typeface="Baskerville Old Face" panose="02020602080505020303" pitchFamily="18" charset="0"/>
              </a:rPr>
              <a:t>Prototypes vidéo</a:t>
            </a:r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987425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Créer une vidéo de l’utilisation d’un prototype </a:t>
            </a:r>
          </a:p>
          <a:p>
            <a:pPr marL="987425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000" dirty="0">
                <a:latin typeface="Baskerville Old Face" panose="02020602080505020303" pitchFamily="18" charset="0"/>
              </a:rPr>
              <a:t>Simuler les fonctionnalités non implantées, les interactions </a:t>
            </a:r>
          </a:p>
          <a:p>
            <a:pPr marL="987425" indent="-450850" algn="just">
              <a:spcBef>
                <a:spcPts val="60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3)   </a:t>
            </a:r>
            <a:r>
              <a:rPr lang="fr-FR" sz="2000" b="1" u="sng" dirty="0">
                <a:latin typeface="Baskerville Old Face" panose="02020602080505020303" pitchFamily="18" charset="0"/>
              </a:rPr>
              <a:t>Prototypes informatiques à l’aide d’outils </a:t>
            </a:r>
            <a:endParaRPr lang="fr-FR" sz="2000" b="1" u="sng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1262063" indent="-274638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Accès direct à l’interface : Visual Basic, Delphi, java swing </a:t>
            </a:r>
          </a:p>
          <a:p>
            <a:pPr marL="1262063" indent="-274638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Assistance au prototypage : Visual C, </a:t>
            </a:r>
            <a:r>
              <a:rPr lang="fr-FR" sz="2000" dirty="0" err="1">
                <a:latin typeface="Baskerville Old Face" panose="02020602080505020303" pitchFamily="18" charset="0"/>
              </a:rPr>
              <a:t>Tcl</a:t>
            </a:r>
            <a:r>
              <a:rPr lang="fr-FR" sz="2000" dirty="0">
                <a:latin typeface="Baskerville Old Face" panose="02020602080505020303" pitchFamily="18" charset="0"/>
              </a:rPr>
              <a:t>-</a:t>
            </a:r>
            <a:r>
              <a:rPr lang="fr-FR" sz="2000" dirty="0" err="1">
                <a:latin typeface="Baskerville Old Face" panose="02020602080505020303" pitchFamily="18" charset="0"/>
              </a:rPr>
              <a:t>Tk</a:t>
            </a:r>
            <a:r>
              <a:rPr lang="fr-FR" sz="2000" dirty="0">
                <a:latin typeface="Baskerville Old Face" panose="02020602080505020303" pitchFamily="18" charset="0"/>
              </a:rPr>
              <a:t>, </a:t>
            </a:r>
            <a:r>
              <a:rPr lang="fr-FR" sz="2000" dirty="0" err="1">
                <a:latin typeface="Baskerville Old Face" panose="02020602080505020303" pitchFamily="18" charset="0"/>
              </a:rPr>
              <a:t>Pencil</a:t>
            </a:r>
            <a:r>
              <a:rPr lang="fr-FR" sz="2000" dirty="0">
                <a:latin typeface="Baskerville Old Face" panose="02020602080505020303" pitchFamily="18" charset="0"/>
              </a:rPr>
              <a:t> </a:t>
            </a:r>
          </a:p>
          <a:p>
            <a:pPr marL="1262063" indent="-274638"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</a:pPr>
            <a:endParaRPr lang="fr-FR" sz="19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987425" indent="-450850" algn="just">
              <a:spcBef>
                <a:spcPts val="600"/>
              </a:spcBef>
              <a:spcAft>
                <a:spcPts val="1000"/>
              </a:spcAft>
            </a:pPr>
            <a:endParaRPr lang="fr-FR" sz="19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812800" indent="-276225" algn="just">
              <a:spcBef>
                <a:spcPts val="600"/>
              </a:spcBef>
              <a:spcAft>
                <a:spcPts val="1000"/>
              </a:spcAft>
            </a:pPr>
            <a:endParaRPr lang="fr-FR" sz="1900" dirty="0">
              <a:latin typeface="Garamond" pitchFamily="18" charset="0"/>
            </a:endParaRPr>
          </a:p>
          <a:p>
            <a:pPr marL="1160463" indent="-260350" algn="just">
              <a:spcBef>
                <a:spcPts val="600"/>
              </a:spcBef>
              <a:spcAft>
                <a:spcPts val="1000"/>
              </a:spcAft>
            </a:pPr>
            <a:endParaRPr lang="fr-FR" sz="1900" dirty="0">
              <a:latin typeface="Garamond" pitchFamily="18" charset="0"/>
            </a:endParaRPr>
          </a:p>
          <a:p>
            <a:pPr marL="711200" indent="-174625" algn="just"/>
            <a:endParaRPr lang="fr-FR" sz="21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Moins 10"/>
          <p:cNvSpPr/>
          <p:nvPr/>
        </p:nvSpPr>
        <p:spPr>
          <a:xfrm>
            <a:off x="-823384" y="71673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oins 5"/>
          <p:cNvSpPr/>
          <p:nvPr/>
        </p:nvSpPr>
        <p:spPr>
          <a:xfrm>
            <a:off x="-823384" y="716735"/>
            <a:ext cx="12601401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38234" y="789868"/>
            <a:ext cx="864396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100" b="1" u="sng" dirty="0">
                <a:solidFill>
                  <a:srgbClr val="C00000"/>
                </a:solidFill>
                <a:latin typeface="Garamond" pitchFamily="18" charset="0"/>
              </a:rPr>
              <a:t>Méthodes de conception en IHM :</a:t>
            </a:r>
            <a:r>
              <a:rPr lang="fr-FR" sz="2100" b="1" dirty="0">
                <a:solidFill>
                  <a:srgbClr val="C00000"/>
                </a:solidFill>
                <a:latin typeface="Garamond" pitchFamily="18" charset="0"/>
              </a:rPr>
              <a:t> 3. Conception par prototypage</a:t>
            </a: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1900" b="1" i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fr-FR" sz="2200" b="1" dirty="0">
                <a:latin typeface="Garamond" pitchFamily="18" charset="0"/>
              </a:rPr>
              <a:t>Types de prototypage:</a:t>
            </a:r>
          </a:p>
          <a:p>
            <a:pPr marL="363538" indent="-188913" algn="just"/>
            <a:r>
              <a:rPr lang="fr-FR" sz="2200" b="1" dirty="0">
                <a:latin typeface="Garamond" pitchFamily="18" charset="0"/>
              </a:rPr>
              <a:t> </a:t>
            </a:r>
          </a:p>
          <a:p>
            <a:pPr marL="711200" indent="-174625" algn="just"/>
            <a:endParaRPr lang="fr-FR" sz="1900" b="1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987425" indent="-450850" algn="just">
              <a:spcBef>
                <a:spcPts val="600"/>
              </a:spcBef>
              <a:spcAft>
                <a:spcPts val="1000"/>
              </a:spcAft>
            </a:pPr>
            <a:endParaRPr lang="fr-FR" sz="19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812800" indent="-276225" algn="just">
              <a:spcBef>
                <a:spcPts val="600"/>
              </a:spcBef>
              <a:spcAft>
                <a:spcPts val="1000"/>
              </a:spcAft>
            </a:pPr>
            <a:endParaRPr lang="fr-FR" sz="1900" dirty="0">
              <a:latin typeface="Garamond" pitchFamily="18" charset="0"/>
            </a:endParaRPr>
          </a:p>
          <a:p>
            <a:pPr marL="1160463" indent="-260350" algn="just">
              <a:spcBef>
                <a:spcPts val="600"/>
              </a:spcBef>
              <a:spcAft>
                <a:spcPts val="1000"/>
              </a:spcAft>
            </a:pPr>
            <a:endParaRPr lang="fr-FR" sz="1900" dirty="0">
              <a:latin typeface="Garamond" pitchFamily="18" charset="0"/>
            </a:endParaRPr>
          </a:p>
          <a:p>
            <a:pPr marL="711200" indent="-174625" algn="just"/>
            <a:endParaRPr lang="fr-FR" sz="21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154" y="1875859"/>
            <a:ext cx="7858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</p:spTree>
    <p:extLst>
      <p:ext uri="{BB962C8B-B14F-4D97-AF65-F5344CB8AC3E}">
        <p14:creationId xmlns:p14="http://schemas.microsoft.com/office/powerpoint/2010/main" val="429212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31448" y="1034655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4. Conception par </a:t>
            </a:r>
            <a:r>
              <a:rPr lang="fr-FR" sz="20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Personas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et Scénarios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838" y="1530837"/>
            <a:ext cx="101843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1746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Les </a:t>
            </a: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 de conception par </a:t>
            </a:r>
            <a:r>
              <a:rPr lang="fr-FR" sz="2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personas</a:t>
            </a: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et scénarios </a:t>
            </a:r>
            <a:r>
              <a:rPr lang="fr-FR" sz="2000" dirty="0">
                <a:latin typeface="Baskerville Old Face" panose="02020602080505020303" pitchFamily="18" charset="0"/>
              </a:rPr>
              <a:t>ont été proposées en 1990 pour la conception des IHM pour les domaines de marketing, sites web, plateformes réseaux sociaux , qui sont basés sur les sondages pour construire une interface utilisateur. </a:t>
            </a:r>
          </a:p>
          <a:p>
            <a:pPr marL="261938" indent="-174625" algn="just"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1) Les </a:t>
            </a:r>
            <a:r>
              <a:rPr lang="fr-FR" sz="20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Personas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(archétypes) : </a:t>
            </a:r>
            <a:r>
              <a:rPr lang="fr-FR" sz="2000" dirty="0">
                <a:latin typeface="Baskerville Old Face" panose="02020602080505020303" pitchFamily="18" charset="0"/>
              </a:rPr>
              <a:t>sont des personnes fictives (imaginaires) qui représentent un groupe cible. </a:t>
            </a:r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31" y="3180476"/>
            <a:ext cx="10936218" cy="35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1" name="Moins 10"/>
          <p:cNvSpPr/>
          <p:nvPr/>
        </p:nvSpPr>
        <p:spPr>
          <a:xfrm>
            <a:off x="-823383" y="675791"/>
            <a:ext cx="12410332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44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05218" y="966417"/>
            <a:ext cx="9577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C00000"/>
                </a:solidFill>
                <a:latin typeface="Garamond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Garamond" pitchFamily="18" charset="0"/>
              </a:rPr>
              <a:t> 4. Conception par </a:t>
            </a:r>
            <a:r>
              <a:rPr lang="fr-FR" sz="2000" b="1" dirty="0" err="1">
                <a:solidFill>
                  <a:srgbClr val="C00000"/>
                </a:solidFill>
                <a:latin typeface="Garamond" pitchFamily="18" charset="0"/>
              </a:rPr>
              <a:t>Personas</a:t>
            </a:r>
            <a:r>
              <a:rPr lang="fr-FR" sz="2000" b="1" dirty="0">
                <a:solidFill>
                  <a:srgbClr val="C00000"/>
                </a:solidFill>
                <a:latin typeface="Garamond" pitchFamily="18" charset="0"/>
              </a:rPr>
              <a:t> et Scénarios (Exemples)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84" y="1667148"/>
            <a:ext cx="51179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5140" y="1714488"/>
            <a:ext cx="4694830" cy="44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Moins 7"/>
          <p:cNvSpPr/>
          <p:nvPr/>
        </p:nvSpPr>
        <p:spPr>
          <a:xfrm>
            <a:off x="-823383" y="675791"/>
            <a:ext cx="12410332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</p:spTree>
    <p:extLst>
      <p:ext uri="{BB962C8B-B14F-4D97-AF65-F5344CB8AC3E}">
        <p14:creationId xmlns:p14="http://schemas.microsoft.com/office/powerpoint/2010/main" val="87352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45910" y="966417"/>
            <a:ext cx="9836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C00000"/>
                </a:solidFill>
                <a:latin typeface="Garamond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Garamond" pitchFamily="18" charset="0"/>
              </a:rPr>
              <a:t> 4. Conception par </a:t>
            </a:r>
            <a:r>
              <a:rPr lang="fr-FR" sz="2000" b="1" dirty="0" err="1">
                <a:solidFill>
                  <a:srgbClr val="C00000"/>
                </a:solidFill>
                <a:latin typeface="Garamond" pitchFamily="18" charset="0"/>
              </a:rPr>
              <a:t>Personas</a:t>
            </a:r>
            <a:r>
              <a:rPr lang="fr-FR" sz="2000" b="1" dirty="0">
                <a:solidFill>
                  <a:srgbClr val="C00000"/>
                </a:solidFill>
                <a:latin typeface="Garamond" pitchFamily="18" charset="0"/>
              </a:rPr>
              <a:t> et Scénarios (Exemples)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387" y="1571612"/>
            <a:ext cx="103313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La description d’un persona peut inclure : </a:t>
            </a:r>
          </a:p>
          <a:p>
            <a:pPr marL="623888" indent="87313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Des objectifs, contraintes, environnement de travail </a:t>
            </a:r>
          </a:p>
          <a:p>
            <a:pPr marL="623888" indent="87313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Ce qui va déclencher leurs actions </a:t>
            </a:r>
          </a:p>
          <a:p>
            <a:pPr marL="623888" indent="87313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Ce qui peut les influencer </a:t>
            </a:r>
          </a:p>
          <a:p>
            <a:pPr marL="623888" indent="87313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Ce qui peut les freiner ou les faire fuir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387" y="3571877"/>
            <a:ext cx="1056336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174625" algn="just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Garamond" pitchFamily="18" charset="0"/>
              </a:rPr>
              <a:t>2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) Un scénario : </a:t>
            </a:r>
            <a:r>
              <a:rPr lang="fr-FR" sz="2000" dirty="0">
                <a:latin typeface="Baskerville Old Face" panose="02020602080505020303" pitchFamily="18" charset="0"/>
              </a:rPr>
              <a:t>est une sorte d’histoire et imagination avec : </a:t>
            </a:r>
          </a:p>
          <a:p>
            <a:pPr marL="261938" indent="550863" algn="just"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=&gt;</a:t>
            </a:r>
            <a:r>
              <a:rPr lang="fr-FR" sz="2000" dirty="0">
                <a:latin typeface="Baskerville Old Face" panose="02020602080505020303" pitchFamily="18" charset="0"/>
              </a:rPr>
              <a:t> Un persona </a:t>
            </a:r>
          </a:p>
          <a:p>
            <a:pPr marL="261938" indent="550863" algn="just"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=&gt; </a:t>
            </a:r>
            <a:r>
              <a:rPr lang="fr-FR" sz="2000" dirty="0">
                <a:latin typeface="Baskerville Old Face" panose="02020602080505020303" pitchFamily="18" charset="0"/>
              </a:rPr>
              <a:t>Un environnement (sites) </a:t>
            </a:r>
          </a:p>
          <a:p>
            <a:pPr marL="261938" indent="550863" algn="just"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=&gt; </a:t>
            </a:r>
            <a:r>
              <a:rPr lang="fr-FR" sz="2000" dirty="0">
                <a:latin typeface="Baskerville Old Face" panose="02020602080505020303" pitchFamily="18" charset="0"/>
              </a:rPr>
              <a:t>Un but (que le persona doit accomplir) </a:t>
            </a:r>
          </a:p>
          <a:p>
            <a:pPr marL="261938" indent="550863" algn="just"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=&gt;</a:t>
            </a:r>
            <a:r>
              <a:rPr lang="fr-FR" sz="2000" dirty="0">
                <a:latin typeface="Baskerville Old Face" panose="02020602080505020303" pitchFamily="18" charset="0"/>
              </a:rPr>
              <a:t> Des obstacles partagés par des </a:t>
            </a:r>
            <a:r>
              <a:rPr lang="fr-FR" sz="2000" dirty="0" err="1">
                <a:latin typeface="Baskerville Old Face" panose="02020602080505020303" pitchFamily="18" charset="0"/>
              </a:rPr>
              <a:t>personas</a:t>
            </a:r>
            <a:r>
              <a:rPr lang="fr-FR" sz="2000" dirty="0">
                <a:latin typeface="Baskerville Old Face" panose="02020602080505020303" pitchFamily="18" charset="0"/>
              </a:rPr>
              <a:t> </a:t>
            </a:r>
          </a:p>
          <a:p>
            <a:pPr marL="261938" indent="1016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L’exécution d’un scénario implique une orientation pour les choix de fonctionnalités, interactions, interfaces (et plus tard évaluation de l’interface réalisée). </a:t>
            </a:r>
            <a:r>
              <a:rPr lang="fr-FR" sz="2000" dirty="0" smtClean="0">
                <a:latin typeface="Baskerville Old Face" panose="02020602080505020303" pitchFamily="18" charset="0"/>
              </a:rPr>
              <a:t>Exemple </a:t>
            </a:r>
            <a:r>
              <a:rPr lang="fr-FR" sz="2000" dirty="0">
                <a:latin typeface="Baskerville Old Face" panose="02020602080505020303" pitchFamily="18" charset="0"/>
              </a:rPr>
              <a:t>de scenario : Se connecter au site </a:t>
            </a:r>
            <a:r>
              <a:rPr lang="fr-FR" sz="2000" dirty="0" err="1">
                <a:latin typeface="Baskerville Old Face" panose="02020602080505020303" pitchFamily="18" charset="0"/>
              </a:rPr>
              <a:t>Grooveshark</a:t>
            </a:r>
            <a:r>
              <a:rPr lang="fr-FR" sz="2000" dirty="0">
                <a:latin typeface="Baskerville Old Face" panose="02020602080505020303" pitchFamily="18" charset="0"/>
              </a:rPr>
              <a:t>, chercher des musiques par titre, auteur ou album, les ajouter à l’interface de la playlist puis l’étendre par d’autres musiques dans le même genre musical</a:t>
            </a:r>
            <a:r>
              <a:rPr lang="fr-FR" dirty="0">
                <a:latin typeface="Garamond" pitchFamily="18" charset="0"/>
              </a:rPr>
              <a:t>. </a:t>
            </a:r>
            <a:endParaRPr lang="fr-FR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3" name="Moins 12"/>
          <p:cNvSpPr/>
          <p:nvPr/>
        </p:nvSpPr>
        <p:spPr>
          <a:xfrm>
            <a:off x="-823383" y="675791"/>
            <a:ext cx="12410332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02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91573" y="1266667"/>
            <a:ext cx="9727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4. Conception par </a:t>
            </a:r>
            <a:r>
              <a:rPr lang="fr-FR" sz="20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Personas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et Scénarios (Exemples)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991" y="1979681"/>
            <a:ext cx="102073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fr-FR" sz="2400" b="1" dirty="0">
                <a:latin typeface="Baskerville Old Face" panose="02020602080505020303" pitchFamily="18" charset="0"/>
              </a:rPr>
              <a:t>Avantages : </a:t>
            </a:r>
          </a:p>
          <a:p>
            <a:pPr marL="261938" indent="101600" algn="just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Empathie cognitive (comprendre les états ou croyances d’une autre personne)</a:t>
            </a:r>
          </a:p>
          <a:p>
            <a:pPr marL="261938" indent="101600" algn="just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Applicable au Web / large échelle. 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>
                <a:latin typeface="Baskerville Old Face" panose="02020602080505020303" pitchFamily="18" charset="0"/>
              </a:rPr>
              <a:t>Inconvénient : 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Mauvaise définition des </a:t>
            </a:r>
            <a:r>
              <a:rPr lang="fr-FR" sz="2400" dirty="0" err="1">
                <a:latin typeface="Baskerville Old Face" panose="02020602080505020303" pitchFamily="18" charset="0"/>
              </a:rPr>
              <a:t>personas</a:t>
            </a:r>
            <a:r>
              <a:rPr lang="fr-FR" sz="2400" dirty="0">
                <a:latin typeface="Baskerville Old Face" panose="02020602080505020303" pitchFamily="18" charset="0"/>
              </a:rPr>
              <a:t> induit un échec du modèle 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Distance par rapport aux utilisateurs réel 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Besoin de modifier les </a:t>
            </a:r>
            <a:r>
              <a:rPr lang="fr-FR" sz="2400" dirty="0" err="1">
                <a:latin typeface="Baskerville Old Face" panose="02020602080505020303" pitchFamily="18" charset="0"/>
              </a:rPr>
              <a:t>personas</a:t>
            </a:r>
            <a:r>
              <a:rPr lang="fr-FR" sz="2400" dirty="0">
                <a:latin typeface="Baskerville Old Face" panose="02020602080505020303" pitchFamily="18" charset="0"/>
              </a:rPr>
              <a:t> en cas de nouveaux résultats ou d’environnement différent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2" name="Moins 11"/>
          <p:cNvSpPr/>
          <p:nvPr/>
        </p:nvSpPr>
        <p:spPr>
          <a:xfrm>
            <a:off x="-823383" y="675791"/>
            <a:ext cx="12410332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551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58744" y="1618736"/>
            <a:ext cx="925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4. Conception par </a:t>
            </a:r>
            <a:r>
              <a:rPr lang="fr-FR" sz="20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Personas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et Scénarios (Exemples)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759" y="2953357"/>
            <a:ext cx="7847462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r-FR" sz="2000" b="1" dirty="0">
              <a:latin typeface="Garamond" pitchFamily="18" charset="0"/>
            </a:endParaRPr>
          </a:p>
          <a:p>
            <a:pPr algn="ctr"/>
            <a:r>
              <a:rPr lang="fr-FR" sz="2400" b="1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La plupart des méthodes de conception pour IHM nécessitent de collecter des informations sur les utilisateurs et leurs activités avec des techniques.</a:t>
            </a:r>
          </a:p>
          <a:p>
            <a:r>
              <a:rPr lang="fr-FR" sz="2000" b="1" dirty="0">
                <a:latin typeface="Garamond" pitchFamily="18" charset="0"/>
              </a:rPr>
              <a:t> </a:t>
            </a:r>
          </a:p>
        </p:txBody>
      </p:sp>
      <p:sp>
        <p:nvSpPr>
          <p:cNvPr id="12" name="Flèche courbée vers la droite 11"/>
          <p:cNvSpPr/>
          <p:nvPr/>
        </p:nvSpPr>
        <p:spPr>
          <a:xfrm>
            <a:off x="1527812" y="3224107"/>
            <a:ext cx="1433751" cy="706448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4822" y="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3" name="Moins 12"/>
          <p:cNvSpPr/>
          <p:nvPr/>
        </p:nvSpPr>
        <p:spPr>
          <a:xfrm>
            <a:off x="-823383" y="675791"/>
            <a:ext cx="12410332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60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4022" y="687908"/>
            <a:ext cx="1101927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000" i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i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Comment concevoir une IHM ??</a:t>
            </a:r>
          </a:p>
          <a:p>
            <a:pPr marL="363538" indent="173038" algn="just">
              <a:buFont typeface="Arial" pitchFamily="34" charset="0"/>
              <a:buChar char="•"/>
            </a:pPr>
            <a:r>
              <a:rPr lang="fr-FR" sz="2400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En génie logiciel, de nombreuses méthodes de conception ont été élaborées:</a:t>
            </a:r>
          </a:p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596" y="1830908"/>
            <a:ext cx="978568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54023" y="3200925"/>
            <a:ext cx="79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dirty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023" y="4731940"/>
            <a:ext cx="79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fr-FR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023" y="5874519"/>
            <a:ext cx="79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dirty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547" y="3103947"/>
            <a:ext cx="992650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547" y="4402046"/>
            <a:ext cx="992650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3596" y="5874519"/>
            <a:ext cx="705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Moins 12"/>
          <p:cNvSpPr/>
          <p:nvPr/>
        </p:nvSpPr>
        <p:spPr>
          <a:xfrm>
            <a:off x="-837032" y="812271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7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24822" y="702030"/>
            <a:ext cx="1116659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Garamond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1900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Il existe plusieurs techniques de recueil et de collection d’information. Les techniques se distinguent par leurs buts et la procédure suivie: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Scénario de conception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Inspection cognitive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Magicien d’Oz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Enquête / entretien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Observations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Focus group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Tri par cartes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>
                <a:latin typeface="Baskerville Old Face" panose="02020602080505020303" pitchFamily="18" charset="0"/>
              </a:rPr>
              <a:t>Questionnaire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Remue-méninges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Conception en parallèle </a:t>
            </a:r>
          </a:p>
          <a:p>
            <a:pPr marL="363538" indent="260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Audit ergonomique </a:t>
            </a:r>
          </a:p>
          <a:p>
            <a:pPr>
              <a:buFont typeface="Wingdings" pitchFamily="2" charset="2"/>
              <a:buChar char="Ø"/>
            </a:pPr>
            <a:endParaRPr lang="fr-FR" b="1" dirty="0">
              <a:latin typeface="Garamond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4822" y="0"/>
            <a:ext cx="110289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sz="3600" b="1" dirty="0" smtClean="0">
                <a:latin typeface="Baskerville Old Face" panose="02020602080505020303" pitchFamily="18" charset="0"/>
              </a:rPr>
              <a:t>Techniques de recueil d’informations pour la conception </a:t>
            </a:r>
          </a:p>
        </p:txBody>
      </p:sp>
      <p:sp>
        <p:nvSpPr>
          <p:cNvPr id="8" name="Moins 7"/>
          <p:cNvSpPr/>
          <p:nvPr/>
        </p:nvSpPr>
        <p:spPr>
          <a:xfrm>
            <a:off x="-823383" y="675791"/>
            <a:ext cx="13338380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9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46162" y="883688"/>
            <a:ext cx="103029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900" dirty="0">
              <a:latin typeface="Garamond" pitchFamily="18" charset="0"/>
            </a:endParaRPr>
          </a:p>
          <a:p>
            <a:pPr algn="just"/>
            <a:r>
              <a:rPr lang="fr-FR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1) </a:t>
            </a:r>
            <a:r>
              <a:rPr lang="fr-FR" sz="2400" b="1" dirty="0">
                <a:latin typeface="Baskerville Old Face" panose="02020602080505020303" pitchFamily="18" charset="0"/>
              </a:rPr>
              <a:t>Scénario de conception:  </a:t>
            </a:r>
            <a:r>
              <a:rPr lang="fr-FR" sz="2400" dirty="0">
                <a:latin typeface="Baskerville Old Face" panose="02020602080505020303" pitchFamily="18" charset="0"/>
              </a:rPr>
              <a:t>Créer une description réaliste de l’utilisation du nouveau système à base de discussions avec les utilisateurs. </a:t>
            </a:r>
          </a:p>
          <a:p>
            <a:pPr marL="536575" indent="873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en utilisant les scénarimages (</a:t>
            </a:r>
            <a:r>
              <a:rPr lang="fr-FR" sz="2400" dirty="0" err="1">
                <a:latin typeface="Baskerville Old Face" panose="02020602080505020303" pitchFamily="18" charset="0"/>
              </a:rPr>
              <a:t>storyboards</a:t>
            </a:r>
            <a:r>
              <a:rPr lang="fr-FR" sz="2400" dirty="0">
                <a:latin typeface="Baskerville Old Face" panose="02020602080505020303" pitchFamily="18" charset="0"/>
              </a:rPr>
              <a:t>) </a:t>
            </a:r>
          </a:p>
          <a:p>
            <a:pPr marL="536575" indent="873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définir les points clés attendus par les utilisateurs et les enchainements des opérations à réaliser</a:t>
            </a:r>
          </a:p>
          <a:p>
            <a:pPr marL="536575" indent="873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représenter une vue d’ensemble de l’interaction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2) </a:t>
            </a:r>
            <a:r>
              <a:rPr lang="fr-FR" sz="2400" b="1" dirty="0">
                <a:latin typeface="Baskerville Old Face" panose="02020602080505020303" pitchFamily="18" charset="0"/>
              </a:rPr>
              <a:t>Enquête / entretien:  </a:t>
            </a:r>
            <a:r>
              <a:rPr lang="fr-FR" sz="2400" dirty="0">
                <a:latin typeface="Baskerville Old Face" panose="02020602080505020303" pitchFamily="18" charset="0"/>
              </a:rPr>
              <a:t>Identifier des pistes de conception pour les prochaines itérations ou des exemples spécifiques de problèmes rencontrés par les utilisateurs </a:t>
            </a:r>
            <a:r>
              <a:rPr lang="fr-FR" sz="2400" b="1" dirty="0">
                <a:latin typeface="Baskerville Old Face" panose="02020602080505020303" pitchFamily="18" charset="0"/>
              </a:rPr>
              <a:t> 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400" dirty="0">
                <a:latin typeface="Baskerville Old Face" panose="02020602080505020303" pitchFamily="18" charset="0"/>
              </a:rPr>
              <a:t>Interviewer  chaque utilisateur dans son environnement de travail. 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Durée recommandée de 45 minutes / une heure 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latin typeface="Baskerville Old Face" panose="02020602080505020303" pitchFamily="18" charset="0"/>
              </a:rPr>
              <a:t>Privilégier le magnétophone à la prise de notes (traces et concentration sur l’échange)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4822" y="0"/>
            <a:ext cx="110289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sz="3600" b="1" dirty="0" smtClean="0">
                <a:latin typeface="Baskerville Old Face" panose="02020602080505020303" pitchFamily="18" charset="0"/>
              </a:rPr>
              <a:t>Techniques de recueil d’informations pour la conception </a:t>
            </a:r>
          </a:p>
        </p:txBody>
      </p:sp>
      <p:sp>
        <p:nvSpPr>
          <p:cNvPr id="8" name="Moins 7"/>
          <p:cNvSpPr/>
          <p:nvPr/>
        </p:nvSpPr>
        <p:spPr>
          <a:xfrm>
            <a:off x="-823383" y="675791"/>
            <a:ext cx="13338380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8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4822" y="0"/>
            <a:ext cx="110289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sz="3600" b="1" dirty="0" smtClean="0">
                <a:latin typeface="Baskerville Old Face" panose="02020602080505020303" pitchFamily="18" charset="0"/>
              </a:rPr>
              <a:t>Techniques de recueil d’informations pour la conception </a:t>
            </a:r>
          </a:p>
        </p:txBody>
      </p:sp>
      <p:sp>
        <p:nvSpPr>
          <p:cNvPr id="8" name="Moins 7"/>
          <p:cNvSpPr/>
          <p:nvPr/>
        </p:nvSpPr>
        <p:spPr>
          <a:xfrm>
            <a:off x="-823383" y="675791"/>
            <a:ext cx="13338380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42910" y="942320"/>
            <a:ext cx="10710890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3) </a:t>
            </a:r>
            <a:r>
              <a:rPr lang="fr-FR" sz="2400" b="1" dirty="0" smtClean="0">
                <a:latin typeface="Baskerville Old Face" panose="02020602080505020303" pitchFamily="18" charset="0"/>
              </a:rPr>
              <a:t>Questionnaire: </a:t>
            </a:r>
            <a:r>
              <a:rPr lang="fr-FR" sz="2400" dirty="0" smtClean="0">
                <a:latin typeface="Baskerville Old Face" panose="02020602080505020303" pitchFamily="18" charset="0"/>
              </a:rPr>
              <a:t>Résumer économiquement l’avis de nombreux utilisateurs suivant les étapes : </a:t>
            </a:r>
          </a:p>
          <a:p>
            <a:pPr marL="363538" indent="85725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Déterminer le public (représentatif) destinataire du questionnaire </a:t>
            </a:r>
          </a:p>
          <a:p>
            <a:pPr marL="363538" indent="85725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Comment diffuser/récupérer </a:t>
            </a:r>
          </a:p>
          <a:p>
            <a:pPr marL="363538" indent="85725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Comment analyser les résultats (automatiquement/manuellement) </a:t>
            </a:r>
          </a:p>
          <a:p>
            <a:pPr marL="363538" indent="260350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Types de questions : Informations générales, Questions ouvertes, dirigées,  QCM</a:t>
            </a:r>
          </a:p>
          <a:p>
            <a:pPr algn="just">
              <a:buFont typeface="Wingdings" pitchFamily="2" charset="2"/>
              <a:buChar char="Ø"/>
            </a:pPr>
            <a:endParaRPr lang="fr-FR" sz="2400" b="1" dirty="0" smtClean="0">
              <a:latin typeface="Baskerville Old Face" panose="02020602080505020303" pitchFamily="18" charset="0"/>
            </a:endParaRPr>
          </a:p>
          <a:p>
            <a:pPr algn="just"/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4) </a:t>
            </a:r>
            <a:r>
              <a:rPr lang="fr-FR" sz="2400" b="1" dirty="0" smtClean="0">
                <a:latin typeface="Baskerville Old Face" panose="02020602080505020303" pitchFamily="18" charset="0"/>
              </a:rPr>
              <a:t>Remue-méninges (brainstorming) </a:t>
            </a:r>
          </a:p>
          <a:p>
            <a:pPr marL="87313" indent="174625" algn="just"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But : </a:t>
            </a:r>
            <a:r>
              <a:rPr lang="fr-FR" sz="2400" dirty="0" smtClean="0">
                <a:latin typeface="Baskerville Old Face" panose="02020602080505020303" pitchFamily="18" charset="0"/>
              </a:rPr>
              <a:t>Générer un grand nombre d’idées créatives </a:t>
            </a:r>
          </a:p>
          <a:p>
            <a:pPr marL="87313" indent="174625" algn="just"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Procédure : </a:t>
            </a:r>
          </a:p>
          <a:p>
            <a:pPr marL="363538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Réunir un petit groupe avec différents rôles et expertises </a:t>
            </a:r>
          </a:p>
          <a:p>
            <a:pPr marL="363538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Limiter le temps (1h) </a:t>
            </a:r>
          </a:p>
          <a:p>
            <a:pPr marL="363538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Décrire un problème de conception spécifique </a:t>
            </a:r>
          </a:p>
        </p:txBody>
      </p:sp>
    </p:spTree>
    <p:extLst>
      <p:ext uri="{BB962C8B-B14F-4D97-AF65-F5344CB8AC3E}">
        <p14:creationId xmlns:p14="http://schemas.microsoft.com/office/powerpoint/2010/main" val="17353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4822" y="0"/>
            <a:ext cx="110289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sz="3600" b="1" dirty="0" smtClean="0">
                <a:latin typeface="Baskerville Old Face" panose="02020602080505020303" pitchFamily="18" charset="0"/>
              </a:rPr>
              <a:t>Techniques de recueil d’informations pour la conception </a:t>
            </a:r>
          </a:p>
        </p:txBody>
      </p:sp>
      <p:sp>
        <p:nvSpPr>
          <p:cNvPr id="8" name="Moins 7"/>
          <p:cNvSpPr/>
          <p:nvPr/>
        </p:nvSpPr>
        <p:spPr>
          <a:xfrm>
            <a:off x="-823383" y="675791"/>
            <a:ext cx="13338380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2910" y="1143000"/>
            <a:ext cx="10710890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900" dirty="0" smtClean="0">
              <a:latin typeface="Garamond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5) </a:t>
            </a:r>
            <a:r>
              <a:rPr lang="fr-FR" sz="2000" b="1" dirty="0" smtClean="0">
                <a:latin typeface="Baskerville Old Face" panose="02020602080505020303" pitchFamily="18" charset="0"/>
              </a:rPr>
              <a:t>Focus group</a:t>
            </a:r>
          </a:p>
          <a:p>
            <a:pPr marL="174625" indent="188913" algn="just">
              <a:spcBef>
                <a:spcPts val="400"/>
              </a:spcBef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 smtClean="0">
                <a:latin typeface="Baskerville Old Face" panose="02020602080505020303" pitchFamily="18" charset="0"/>
              </a:rPr>
              <a:t> But :</a:t>
            </a:r>
          </a:p>
          <a:p>
            <a:pPr marL="363538" indent="260350" algn="just">
              <a:spcBef>
                <a:spcPts val="400"/>
              </a:spcBef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Comprendre les motivations des utilisateurs  en les observant</a:t>
            </a:r>
          </a:p>
          <a:p>
            <a:pPr marL="363538" indent="260350" algn="just">
              <a:spcBef>
                <a:spcPts val="400"/>
              </a:spcBef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En groupe, et donc bénéfice de la dynamique de groupe </a:t>
            </a:r>
          </a:p>
          <a:p>
            <a:pPr marL="363538" indent="260350" algn="just">
              <a:spcBef>
                <a:spcPts val="400"/>
              </a:spcBef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Séance filmée,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paper</a:t>
            </a:r>
            <a:r>
              <a:rPr lang="ar-DZ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boards</a:t>
            </a:r>
            <a:r>
              <a:rPr lang="fr-FR" sz="2000" dirty="0" smtClean="0">
                <a:latin typeface="Baskerville Old Face" panose="02020602080505020303" pitchFamily="18" charset="0"/>
              </a:rPr>
              <a:t>, et/ou assistants </a:t>
            </a:r>
          </a:p>
          <a:p>
            <a:pPr marL="174625" indent="274638" algn="just">
              <a:spcBef>
                <a:spcPts val="1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b="1" dirty="0" smtClean="0">
                <a:latin typeface="Baskerville Old Face" panose="02020602080505020303" pitchFamily="18" charset="0"/>
              </a:rPr>
              <a:t>Procédure </a:t>
            </a:r>
          </a:p>
          <a:p>
            <a:pPr marL="363538" indent="347663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Définir différents thèmes à aborder (5 ou 6 recommandés)</a:t>
            </a:r>
          </a:p>
          <a:p>
            <a:pPr marL="363538" indent="347663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Limiter le groupe à 7-10 participants</a:t>
            </a:r>
          </a:p>
          <a:p>
            <a:pPr marL="363538" indent="347663" algn="just"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Animation du groupe : </a:t>
            </a:r>
          </a:p>
          <a:p>
            <a:pPr marL="1262063" algn="just"/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- </a:t>
            </a:r>
            <a:r>
              <a:rPr lang="fr-FR" sz="2000" dirty="0" smtClean="0">
                <a:latin typeface="Baskerville Old Face" panose="02020602080505020303" pitchFamily="18" charset="0"/>
              </a:rPr>
              <a:t>définir les règles à respecter  par le système</a:t>
            </a:r>
          </a:p>
          <a:p>
            <a:pPr marL="1262063" algn="just"/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- </a:t>
            </a:r>
            <a:r>
              <a:rPr lang="fr-FR" sz="2000" dirty="0" smtClean="0">
                <a:latin typeface="Baskerville Old Face" panose="02020602080505020303" pitchFamily="18" charset="0"/>
              </a:rPr>
              <a:t>exercices de difficulté croissante, et portant sur des points de plus en plus précis du système </a:t>
            </a:r>
          </a:p>
          <a:p>
            <a:pPr marL="1262063" algn="just"/>
            <a:r>
              <a:rPr lang="fr-FR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- </a:t>
            </a:r>
            <a:r>
              <a:rPr lang="fr-FR" sz="2000" dirty="0" smtClean="0">
                <a:latin typeface="Baskerville Old Face" panose="02020602080505020303" pitchFamily="18" charset="0"/>
              </a:rPr>
              <a:t>synthèse des résultats et discussions </a:t>
            </a:r>
          </a:p>
        </p:txBody>
      </p:sp>
    </p:spTree>
    <p:extLst>
      <p:ext uri="{BB962C8B-B14F-4D97-AF65-F5344CB8AC3E}">
        <p14:creationId xmlns:p14="http://schemas.microsoft.com/office/powerpoint/2010/main" val="3149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4822" y="0"/>
            <a:ext cx="110289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sz="3600" b="1" dirty="0" smtClean="0">
                <a:latin typeface="Baskerville Old Face" panose="02020602080505020303" pitchFamily="18" charset="0"/>
              </a:rPr>
              <a:t>Techniques de recueil d’informations pour la conception </a:t>
            </a:r>
          </a:p>
        </p:txBody>
      </p:sp>
      <p:sp>
        <p:nvSpPr>
          <p:cNvPr id="8" name="Moins 7"/>
          <p:cNvSpPr/>
          <p:nvPr/>
        </p:nvSpPr>
        <p:spPr>
          <a:xfrm>
            <a:off x="-823383" y="675791"/>
            <a:ext cx="13338380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43575" y="1104419"/>
            <a:ext cx="1030664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900" dirty="0" smtClean="0">
              <a:latin typeface="Garamond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6) </a:t>
            </a:r>
            <a:r>
              <a:rPr lang="fr-FR" sz="2400" b="1" dirty="0" smtClean="0">
                <a:latin typeface="Baskerville Old Face" panose="02020602080505020303" pitchFamily="18" charset="0"/>
              </a:rPr>
              <a:t>Inspections cognitives (cognitive </a:t>
            </a:r>
            <a:r>
              <a:rPr lang="fr-FR" sz="2400" b="1" dirty="0" err="1" smtClean="0">
                <a:latin typeface="Baskerville Old Face" panose="02020602080505020303" pitchFamily="18" charset="0"/>
              </a:rPr>
              <a:t>walkthroughs</a:t>
            </a:r>
            <a:r>
              <a:rPr lang="fr-FR" sz="2400" b="1" dirty="0" smtClean="0">
                <a:latin typeface="Baskerville Old Face" panose="02020602080505020303" pitchFamily="18" charset="0"/>
              </a:rPr>
              <a:t>) 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But : </a:t>
            </a:r>
            <a:r>
              <a:rPr lang="fr-FR" sz="2400" dirty="0" smtClean="0">
                <a:latin typeface="Baskerville Old Face" panose="02020602080505020303" pitchFamily="18" charset="0"/>
              </a:rPr>
              <a:t>Évaluer le système en se mettant à la place de l’utilisateur 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Moyen : </a:t>
            </a:r>
            <a:r>
              <a:rPr lang="fr-FR" sz="2400" dirty="0" smtClean="0">
                <a:latin typeface="Baskerville Old Face" panose="02020602080505020303" pitchFamily="18" charset="0"/>
              </a:rPr>
              <a:t>Spécification d’une série de tâches et des séquences d’actions pour les réaliser 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Procédure : </a:t>
            </a:r>
          </a:p>
          <a:p>
            <a:pPr marL="1074738" indent="-1746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Évaluation en imaginant ce que ferait l’utilisateur, comprend-il les messages, le comportement du système ? </a:t>
            </a:r>
          </a:p>
          <a:p>
            <a:pPr marL="1074738" indent="-1746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Interprétation et prise en compte des résultats </a:t>
            </a:r>
          </a:p>
        </p:txBody>
      </p:sp>
    </p:spTree>
    <p:extLst>
      <p:ext uri="{BB962C8B-B14F-4D97-AF65-F5344CB8AC3E}">
        <p14:creationId xmlns:p14="http://schemas.microsoft.com/office/powerpoint/2010/main" val="8586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87139" y="963615"/>
            <a:ext cx="864396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5738" indent="-185738" algn="ctr"/>
            <a:r>
              <a:rPr lang="fr-FR" sz="2500" b="1" i="1" u="sng" dirty="0" smtClean="0">
                <a:solidFill>
                  <a:srgbClr val="C00000"/>
                </a:solidFill>
                <a:latin typeface="Garamond" pitchFamily="18" charset="0"/>
              </a:rPr>
              <a:t>Exemples des méthodes de conception en génie logiciel</a:t>
            </a:r>
            <a:endParaRPr lang="fr-FR" sz="2500" i="1" u="sng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487" y="1428712"/>
            <a:ext cx="91478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Moins 8"/>
          <p:cNvSpPr/>
          <p:nvPr/>
        </p:nvSpPr>
        <p:spPr>
          <a:xfrm>
            <a:off x="-864328" y="78497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7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9413" y="671584"/>
            <a:ext cx="8643966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400" i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i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Inconvénients des méthodes de conception en génie logiciel:</a:t>
            </a:r>
          </a:p>
          <a:p>
            <a:pPr marL="363538" indent="173038" algn="just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884" y="1505567"/>
            <a:ext cx="400052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3793" y="2088574"/>
            <a:ext cx="7929586" cy="7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79413" y="2126344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8892" y="5425521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5455" y="2994347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2884" y="3031406"/>
            <a:ext cx="92694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983165" y="3767675"/>
            <a:ext cx="7786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82635" y="4309215"/>
            <a:ext cx="7786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40841" y="4890182"/>
            <a:ext cx="7786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1152" y="3780921"/>
            <a:ext cx="5772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0599" y="4244181"/>
            <a:ext cx="690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0449" y="4801050"/>
            <a:ext cx="694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2884" y="5466539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Flèche courbée vers la droite 21"/>
          <p:cNvSpPr/>
          <p:nvPr/>
        </p:nvSpPr>
        <p:spPr>
          <a:xfrm>
            <a:off x="2061427" y="5966021"/>
            <a:ext cx="642942" cy="428628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25932" y="5960860"/>
            <a:ext cx="671514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Garamond" pitchFamily="18" charset="0"/>
              </a:rPr>
              <a:t>Méthodes spécifiques aux </a:t>
            </a:r>
            <a:r>
              <a:rPr lang="fr-FR" sz="2000" b="1" dirty="0" err="1" smtClean="0">
                <a:solidFill>
                  <a:srgbClr val="C00000"/>
                </a:solidFill>
                <a:latin typeface="Garamond" pitchFamily="18" charset="0"/>
              </a:rPr>
              <a:t>IHMs</a:t>
            </a:r>
            <a:endParaRPr lang="fr-FR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4" name="Moins 23"/>
          <p:cNvSpPr/>
          <p:nvPr/>
        </p:nvSpPr>
        <p:spPr>
          <a:xfrm>
            <a:off x="-837032" y="798623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0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4023" y="640355"/>
            <a:ext cx="8643966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400" i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i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Pourquoi des méthodes de conception des IHM ?</a:t>
            </a:r>
          </a:p>
          <a:p>
            <a:pPr marL="363538" indent="173038" algn="just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357" y="1639393"/>
            <a:ext cx="880304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54023" y="2508916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4023" y="3311076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4023" y="4043707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356" y="2516499"/>
            <a:ext cx="378066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3953" y="3266650"/>
            <a:ext cx="4769301" cy="3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5356" y="4150313"/>
            <a:ext cx="880304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554023" y="5390717"/>
            <a:ext cx="8643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3038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5356" y="5390717"/>
            <a:ext cx="889857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Moins 17"/>
          <p:cNvSpPr/>
          <p:nvPr/>
        </p:nvSpPr>
        <p:spPr>
          <a:xfrm>
            <a:off x="-823384" y="812271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0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4023" y="1110992"/>
            <a:ext cx="8643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</a:t>
            </a:r>
          </a:p>
          <a:p>
            <a:pPr marL="363538" indent="-188913" algn="ctr"/>
            <a:endParaRPr lang="fr-FR" sz="2400" b="1" u="sng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Différentes méthodes existantes:</a:t>
            </a:r>
          </a:p>
          <a:p>
            <a:pPr marL="363538" indent="-188913" algn="just"/>
            <a:endParaRPr lang="fr-FR" sz="2400" b="1" u="sng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260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</a:t>
            </a:r>
            <a:r>
              <a:rPr lang="fr-FR" sz="2400" b="1" i="1" dirty="0" smtClean="0">
                <a:latin typeface="Baskerville Old Face" panose="02020602080505020303" pitchFamily="18" charset="0"/>
              </a:rPr>
              <a:t>Conception centrée utilisateur;</a:t>
            </a:r>
          </a:p>
          <a:p>
            <a:pPr marL="363538" indent="260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400" b="1" i="1" dirty="0" smtClean="0">
                <a:latin typeface="Baskerville Old Face" panose="02020602080505020303" pitchFamily="18" charset="0"/>
              </a:rPr>
              <a:t>Conception itérative;</a:t>
            </a:r>
          </a:p>
          <a:p>
            <a:pPr marL="363538" indent="260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 </a:t>
            </a:r>
            <a:r>
              <a:rPr lang="fr-FR" sz="2400" b="1" i="1" dirty="0" smtClean="0">
                <a:latin typeface="Baskerville Old Face" panose="02020602080505020303" pitchFamily="18" charset="0"/>
              </a:rPr>
              <a:t>Conception par prototypage;</a:t>
            </a:r>
          </a:p>
          <a:p>
            <a:pPr marL="363538" indent="260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Conception par </a:t>
            </a:r>
            <a:r>
              <a:rPr lang="fr-FR" sz="2400" b="1" dirty="0" err="1" smtClean="0">
                <a:latin typeface="Baskerville Old Face" panose="02020602080505020303" pitchFamily="18" charset="0"/>
              </a:rPr>
              <a:t>personas</a:t>
            </a:r>
            <a:r>
              <a:rPr lang="fr-FR" sz="2400" b="1" dirty="0" smtClean="0">
                <a:latin typeface="Baskerville Old Face" panose="02020602080505020303" pitchFamily="18" charset="0"/>
              </a:rPr>
              <a:t> et scénarios.</a:t>
            </a:r>
            <a:endParaRPr lang="fr-FR" sz="2400" b="1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260350" algn="just">
              <a:buFont typeface="Wingdings" pitchFamily="2" charset="2"/>
              <a:buChar char="Ø"/>
            </a:pPr>
            <a:endParaRPr lang="fr-FR" sz="1900" b="1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9" name="Moins 8"/>
          <p:cNvSpPr/>
          <p:nvPr/>
        </p:nvSpPr>
        <p:spPr>
          <a:xfrm>
            <a:off x="-823384" y="839567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9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0034" y="646972"/>
            <a:ext cx="10691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endParaRPr lang="fr-FR" sz="25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63538" indent="-188913"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</a:p>
          <a:p>
            <a:pPr marL="363538" indent="-188913" algn="just">
              <a:buFont typeface="Wingdings" pitchFamily="2" charset="2"/>
              <a:buChar char="§"/>
            </a:pPr>
            <a:r>
              <a:rPr lang="fr-FR" sz="2400" b="1" i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 smtClean="0">
                <a:latin typeface="Baskerville Old Face" panose="02020602080505020303" pitchFamily="18" charset="0"/>
              </a:rPr>
              <a:t>La conception orientée utilisateur </a:t>
            </a:r>
            <a:r>
              <a:rPr lang="fr-FR" sz="2400" dirty="0" smtClean="0">
                <a:latin typeface="Baskerville Old Face" panose="02020602080505020303" pitchFamily="18" charset="0"/>
              </a:rPr>
              <a:t>consiste à mettre en place un processus itératif s’appuyant sur l’analyse de l’expérience utilisateur, c’est-à-dire le comportement et les retours des utilisateurs lorsqu’ils se servent réellement de l’application Trois phases : </a:t>
            </a:r>
            <a:endParaRPr lang="fr-FR" sz="24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63538" indent="85725" algn="just"/>
            <a:r>
              <a:rPr lang="fr-FR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		</a:t>
            </a:r>
            <a:r>
              <a:rPr lang="fr-FR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-  Analyse         - Conception    - Evaluation </a:t>
            </a:r>
          </a:p>
          <a:p>
            <a:pPr marL="363538" indent="-188913" algn="just">
              <a:buFont typeface="Wingdings" pitchFamily="2" charset="2"/>
              <a:buChar char="§"/>
            </a:pPr>
            <a:endParaRPr lang="fr-FR" sz="19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987425" indent="-450850" algn="just">
              <a:spcBef>
                <a:spcPts val="600"/>
              </a:spcBef>
              <a:spcAft>
                <a:spcPts val="1000"/>
              </a:spcAft>
            </a:pPr>
            <a:endParaRPr lang="fr-FR" sz="19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812800" indent="-276225" algn="just">
              <a:spcBef>
                <a:spcPts val="600"/>
              </a:spcBef>
              <a:spcAft>
                <a:spcPts val="1000"/>
              </a:spcAft>
            </a:pPr>
            <a:endParaRPr lang="fr-FR" sz="1900" dirty="0" smtClean="0">
              <a:latin typeface="Garamond" pitchFamily="18" charset="0"/>
            </a:endParaRPr>
          </a:p>
          <a:p>
            <a:pPr marL="1160463" indent="-260350" algn="just">
              <a:spcBef>
                <a:spcPts val="600"/>
              </a:spcBef>
              <a:spcAft>
                <a:spcPts val="1000"/>
              </a:spcAft>
            </a:pPr>
            <a:endParaRPr lang="fr-FR" sz="1900" dirty="0" smtClean="0">
              <a:latin typeface="Garamond" pitchFamily="18" charset="0"/>
            </a:endParaRPr>
          </a:p>
          <a:p>
            <a:pPr marL="711200" indent="-174625" algn="just"/>
            <a:endParaRPr lang="fr-FR" sz="2100" b="1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825" y="3371583"/>
            <a:ext cx="6715172" cy="12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4572008"/>
            <a:ext cx="822578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Moins 15"/>
          <p:cNvSpPr/>
          <p:nvPr/>
        </p:nvSpPr>
        <p:spPr>
          <a:xfrm>
            <a:off x="-823384" y="784975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3" y="100084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Conception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0186" y="1058418"/>
            <a:ext cx="93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Méthodes de conception en IHM :</a:t>
            </a:r>
            <a:r>
              <a:rPr lang="fr-FR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1. Conception centrée utilisateur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8864"/>
            <a:ext cx="99445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Moins 8"/>
          <p:cNvSpPr/>
          <p:nvPr/>
        </p:nvSpPr>
        <p:spPr>
          <a:xfrm>
            <a:off x="-823384" y="744031"/>
            <a:ext cx="12888005" cy="42862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2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2531</Words>
  <Application>Microsoft Office PowerPoint</Application>
  <PresentationFormat>Grand écran</PresentationFormat>
  <Paragraphs>336</Paragraphs>
  <Slides>34</Slides>
  <Notes>24</Notes>
  <HiddenSlides>12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Baskerville Old Face</vt:lpstr>
      <vt:lpstr>Calibri</vt:lpstr>
      <vt:lpstr>Calibri Light</vt:lpstr>
      <vt:lpstr>Garamond</vt:lpstr>
      <vt:lpstr>Symbol</vt:lpstr>
      <vt:lpstr>Wingdings</vt:lpstr>
      <vt:lpstr>Thème Office</vt:lpstr>
      <vt:lpstr>Chapitre II: Conception des IHM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GTI</dc:creator>
  <cp:lastModifiedBy>GTI</cp:lastModifiedBy>
  <cp:revision>59</cp:revision>
  <dcterms:created xsi:type="dcterms:W3CDTF">2021-02-07T12:02:42Z</dcterms:created>
  <dcterms:modified xsi:type="dcterms:W3CDTF">2025-11-05T18:27:21Z</dcterms:modified>
</cp:coreProperties>
</file>