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7"/>
  </p:notesMasterIdLst>
  <p:sldIdLst>
    <p:sldId id="256" r:id="rId2"/>
    <p:sldId id="269" r:id="rId3"/>
    <p:sldId id="280" r:id="rId4"/>
    <p:sldId id="270" r:id="rId5"/>
    <p:sldId id="281" r:id="rId6"/>
    <p:sldId id="271" r:id="rId7"/>
    <p:sldId id="258" r:id="rId8"/>
    <p:sldId id="259" r:id="rId9"/>
    <p:sldId id="275" r:id="rId10"/>
    <p:sldId id="274" r:id="rId11"/>
    <p:sldId id="260" r:id="rId12"/>
    <p:sldId id="276" r:id="rId13"/>
    <p:sldId id="277" r:id="rId14"/>
    <p:sldId id="261" r:id="rId15"/>
    <p:sldId id="262" r:id="rId16"/>
    <p:sldId id="263" r:id="rId17"/>
    <p:sldId id="264" r:id="rId18"/>
    <p:sldId id="265" r:id="rId19"/>
    <p:sldId id="266" r:id="rId20"/>
    <p:sldId id="278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9408" autoAdjust="0"/>
  </p:normalViewPr>
  <p:slideViewPr>
    <p:cSldViewPr snapToGrid="0">
      <p:cViewPr varScale="1">
        <p:scale>
          <a:sx n="66" d="100"/>
          <a:sy n="66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F0708-CBF9-4D11-8D09-BE8B8C3EF828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8307-620D-4684-855A-411AB413D5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87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cette section, on essaye de présenter les concepts de base du domaine de l’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Homme Machine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Ils représentent les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pré-requis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nécessaire pour la compréhension de ce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en générale et cette matière en particulier.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 autre façon, les Systèmes Interactifs sont des systèmes où l’automatisation des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traitements ne peut pas être à 100%. Aussi, ce sont des systèmes où l’utilisateur est le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bénéficiaire du service. Ça veut dire que l’achèvement d’un but nécessite une interaction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l’utilisateur humain et la machine.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8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66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9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80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05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94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25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961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334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259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36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 un dispositif qui sert de limite commune à plusieurs entités communicantes.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L’interface désigne le dispositif physique, support de l’interaction; l’interaction se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réfère aux phénomènes d’influence mutuelle entre l’homme et la machine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Calvary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2002).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général, une interface est l’ensemble des règles communes qui régissent la communication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deux acteurs comme il représenté par la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1.4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9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517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803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033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568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839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163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7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673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986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64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latin typeface="Baskerville Old Face" panose="02020602080505020303" pitchFamily="18" charset="0"/>
              </a:rPr>
              <a:t>L’interface utilisateur est un des facteurs déterminants de la satisfaction de l’utilisateur de l’application.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3,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Soit un projecteur de diapositives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Caractéristique: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 seul bouton pour commander l’avancement des diapositives.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Durant la lecture, des fois les diapositives vont en avant, des fois les diapositives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 en arrière.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Manuel d’utilisation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 pousse = en avant ; Longue pousse = en arrière. Deux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fonctions avec un seul bouton.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Mais, comment l’utilisateur doit savoir ce qu’il faut faire la première fois?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14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31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6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Démarche de conception, de mise en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oeuvre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d’évaluation des systèmes interactifs centrée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l’utilisateur. Donc, il est recommandé que les interfaces qui élèvent l’ordinateur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niveau humain, plutôt que d’exiger que l’homme s’adapte à l’ordinateur. Selon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J.P.</a:t>
            </a:r>
          </a:p>
          <a:p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Meinadier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il n’est de bonnes interfaces utilisateur que par la prise en considération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. . l’utilisateur.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faut donc tout d’abord connaître l’homme, avec ses processus de perception et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d’action, ses fonctions mentales, ses caractéristiques psychosociales, ses processus d’apprentissage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ses activité avant sa modélisation et avant d’entamer la Conception Centrée Utilisateur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l’Evaluation Ergonomique.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98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8307-620D-4684-855A-411AB413D52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51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48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96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7EF6-F343-4131-8D9C-FD310E69031F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16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68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0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7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2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64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37E6-CC39-4764-8E6D-A50816A3DF7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1E9B-5375-46A1-8F41-0A55F7FCC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0352" y="22796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latin typeface="Baskerville Old Face" panose="02020602080505020303" pitchFamily="18" charset="0"/>
              </a:rPr>
              <a:t>Interaction Homme-Machine :</a:t>
            </a:r>
            <a:br>
              <a:rPr lang="fr-FR" b="1" i="1" dirty="0">
                <a:latin typeface="Baskerville Old Face" panose="02020602080505020303" pitchFamily="18" charset="0"/>
              </a:rPr>
            </a:br>
            <a:r>
              <a:rPr lang="fr-FR" b="1" i="1" dirty="0">
                <a:latin typeface="Baskerville Old Face" panose="02020602080505020303" pitchFamily="18" charset="0"/>
              </a:rPr>
              <a:t>Problématique, Enjeux et</a:t>
            </a:r>
            <a:br>
              <a:rPr lang="fr-FR" b="1" i="1" dirty="0">
                <a:latin typeface="Baskerville Old Face" panose="02020602080505020303" pitchFamily="18" charset="0"/>
              </a:rPr>
            </a:br>
            <a:r>
              <a:rPr lang="fr-FR" b="1" i="1" dirty="0" smtClean="0">
                <a:latin typeface="Baskerville Old Face" panose="02020602080505020303" pitchFamily="18" charset="0"/>
              </a:rPr>
              <a:t>Objectifs</a:t>
            </a:r>
            <a:br>
              <a:rPr lang="fr-FR" b="1" i="1" dirty="0" smtClean="0">
                <a:latin typeface="Baskerville Old Face" panose="02020602080505020303" pitchFamily="18" charset="0"/>
              </a:rPr>
            </a:br>
            <a:r>
              <a:rPr lang="fr-FR" b="1" i="1" dirty="0" smtClean="0">
                <a:latin typeface="Baskerville Old Face" panose="02020602080505020303" pitchFamily="18" charset="0"/>
              </a:rPr>
              <a:t>IHM</a:t>
            </a:r>
            <a:endParaRPr lang="fr-FR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304800"/>
            <a:ext cx="9526587" cy="1143000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Interaction Homme-Machine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295400"/>
            <a:ext cx="11887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fr-F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On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va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parler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alors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de la </a:t>
            </a:r>
            <a:r>
              <a:rPr lang="en-US" altLang="fr-FR" b="1" i="1" dirty="0" err="1" smtClean="0">
                <a:solidFill>
                  <a:srgbClr val="222268"/>
                </a:solidFill>
                <a:latin typeface="Baskerville Old Face" panose="02020602080505020303" pitchFamily="18" charset="0"/>
              </a:rPr>
              <a:t>Psychologie</a:t>
            </a:r>
            <a:r>
              <a:rPr lang="en-US" altLang="fr-FR" dirty="0" smtClean="0">
                <a:solidFill>
                  <a:srgbClr val="222268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de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l’interaction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homme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-machine, et on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va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essayer de la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modéliser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en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modélisant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le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système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interactif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global (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système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informatique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+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l’utilisateur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).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altLang="fr-FR" b="1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>
              <a:buFontTx/>
              <a:buNone/>
            </a:pPr>
            <a:r>
              <a:rPr lang="en-US" altLang="fr-FR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IHM = Interaction </a:t>
            </a:r>
            <a:r>
              <a:rPr lang="en-US" altLang="fr-FR" sz="36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Homme</a:t>
            </a:r>
            <a:r>
              <a:rPr lang="en-US" altLang="fr-FR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-Machine</a:t>
            </a:r>
            <a:endParaRPr lang="en-US" altLang="fr-FR" sz="3600" b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algn="ctr">
              <a:buFontTx/>
              <a:buNone/>
            </a:pP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	= Discipline </a:t>
            </a:r>
            <a:r>
              <a:rPr lang="en-US" altLang="fr-FR" sz="3600" b="1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englobant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sz="3600" b="1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l’ensemble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des aspects de </a:t>
            </a:r>
            <a:r>
              <a:rPr lang="en-US" altLang="fr-FR" sz="3600" b="1" dirty="0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la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sz="3600" b="1" dirty="0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conception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, de </a:t>
            </a:r>
            <a:r>
              <a:rPr lang="en-US" altLang="fr-FR" sz="3600" b="1" dirty="0" err="1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l’implémentation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et de </a:t>
            </a:r>
            <a:r>
              <a:rPr lang="en-US" altLang="fr-FR" sz="3600" b="1" dirty="0" err="1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l’évaluation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des </a:t>
            </a:r>
            <a:r>
              <a:rPr lang="en-US" altLang="fr-FR" sz="3600" b="1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systèmes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sz="3600" b="1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informatiques</a:t>
            </a:r>
            <a:r>
              <a:rPr lang="en-US" altLang="fr-FR" sz="3600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sz="3600" b="1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interactifs</a:t>
            </a:r>
            <a:endParaRPr lang="en-US" altLang="fr-FR" sz="3600" b="1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48" y="2643816"/>
            <a:ext cx="10440537" cy="328328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5272" y="1306336"/>
            <a:ext cx="11684758" cy="11430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Baskerville Old Face" panose="02020602080505020303" pitchFamily="18" charset="0"/>
              </a:rPr>
              <a:t>Conception </a:t>
            </a:r>
            <a:r>
              <a:rPr lang="fr-FR" sz="2800" dirty="0" smtClean="0">
                <a:latin typeface="Baskerville Old Face" panose="02020602080505020303" pitchFamily="18" charset="0"/>
              </a:rPr>
              <a:t>: Mettre une description textuelle ou graphique concernant le futur logiciel (Aspects créatifs)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9413" y="304800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Interaction Homme-Machine </a:t>
            </a:r>
          </a:p>
        </p:txBody>
      </p:sp>
    </p:spTree>
    <p:extLst>
      <p:ext uri="{BB962C8B-B14F-4D97-AF65-F5344CB8AC3E}">
        <p14:creationId xmlns:p14="http://schemas.microsoft.com/office/powerpoint/2010/main" val="1106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304800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Interaction Homme-Machine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3635" y="1447800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Baskerville Old Face" panose="02020602080505020303" pitchFamily="18" charset="0"/>
              </a:rPr>
              <a:t>Évaluation </a:t>
            </a:r>
            <a:r>
              <a:rPr lang="fr-FR" sz="2800" dirty="0">
                <a:latin typeface="Baskerville Old Face" panose="02020602080505020303" pitchFamily="18" charset="0"/>
              </a:rPr>
              <a:t>: Attribuer une valeur à l’interface utilisateur en référence aux normes </a:t>
            </a:r>
            <a:r>
              <a:rPr lang="fr-FR" sz="2800" dirty="0" smtClean="0">
                <a:latin typeface="Baskerville Old Face" panose="02020602080505020303" pitchFamily="18" charset="0"/>
              </a:rPr>
              <a:t>établit(aspects liés à la validation d l’</a:t>
            </a:r>
            <a:r>
              <a:rPr lang="fr-FR" sz="2800" dirty="0" err="1" smtClean="0">
                <a:latin typeface="Baskerville Old Face" panose="02020602080505020303" pitchFamily="18" charset="0"/>
              </a:rPr>
              <a:t>érgonomie</a:t>
            </a:r>
            <a:r>
              <a:rPr lang="fr-FR" sz="2800" dirty="0" smtClean="0">
                <a:latin typeface="Baskerville Old Face" panose="02020602080505020303" pitchFamily="18" charset="0"/>
              </a:rPr>
              <a:t>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10" y="2900164"/>
            <a:ext cx="9635319" cy="34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304800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Interaction Homme-Machine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3635" y="1447800"/>
            <a:ext cx="1068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800" dirty="0"/>
              <a:t>• </a:t>
            </a:r>
            <a:r>
              <a:rPr lang="fr-FR" sz="2800" b="1" dirty="0">
                <a:latin typeface="Baskerville Old Face" panose="02020602080505020303" pitchFamily="18" charset="0"/>
              </a:rPr>
              <a:t>Implémentation </a:t>
            </a:r>
            <a:r>
              <a:rPr lang="fr-FR" sz="2800" dirty="0">
                <a:latin typeface="Baskerville Old Face" panose="02020602080505020303" pitchFamily="18" charset="0"/>
              </a:rPr>
              <a:t>: Opération qui consiste à procéder à la phase finale d’élaboration d’un système, afin que le matériel et les logiciels soient </a:t>
            </a:r>
            <a:r>
              <a:rPr lang="fr-FR" sz="2800" dirty="0" smtClean="0">
                <a:latin typeface="Baskerville Old Face" panose="02020602080505020303" pitchFamily="18" charset="0"/>
              </a:rPr>
              <a:t>opérationnels(aspects techniques de réalisation )</a:t>
            </a:r>
            <a:endParaRPr lang="fr-FR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5" y="2749802"/>
            <a:ext cx="101482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93709"/>
            <a:ext cx="12419463" cy="5698160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Risques </a:t>
            </a:r>
            <a:r>
              <a:rPr lang="fr-FR" sz="24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associés à une Mauvaise Interface </a:t>
            </a:r>
            <a:r>
              <a:rPr lang="fr-FR" sz="24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Utilisateur:</a:t>
            </a:r>
            <a:r>
              <a:rPr lang="fr-FR" i="1" dirty="0" smtClean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Une </a:t>
            </a:r>
            <a:r>
              <a:rPr lang="fr-FR" sz="2400" dirty="0">
                <a:latin typeface="Baskerville Old Face" panose="02020602080505020303" pitchFamily="18" charset="0"/>
              </a:rPr>
              <a:t>mauvaise interface peut avoir comme conséquences </a:t>
            </a:r>
            <a:r>
              <a:rPr lang="fr-FR" sz="2400" dirty="0" smtClean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fr-FR" sz="2400" dirty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         - Rejet </a:t>
            </a:r>
            <a:r>
              <a:rPr lang="fr-FR" sz="2400" dirty="0">
                <a:latin typeface="Baskerville Old Face" panose="02020602080505020303" pitchFamily="18" charset="0"/>
              </a:rPr>
              <a:t>du Produit par les Utilisateurs: Non satisfaction de </a:t>
            </a:r>
            <a:r>
              <a:rPr lang="fr-FR" sz="2400" dirty="0" smtClean="0">
                <a:latin typeface="Baskerville Old Face" panose="02020602080505020303" pitchFamily="18" charset="0"/>
              </a:rPr>
              <a:t>l’utilisateur;</a:t>
            </a:r>
          </a:p>
          <a:p>
            <a:pPr marL="0" indent="0">
              <a:buNone/>
            </a:pPr>
            <a:r>
              <a:rPr lang="fr-FR" sz="2400" dirty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         - Frustration</a:t>
            </a:r>
            <a:r>
              <a:rPr lang="fr-FR" sz="2400" dirty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fr-FR" sz="2400" dirty="0" smtClean="0">
                <a:latin typeface="Baskerville Old Face" panose="02020602080505020303" pitchFamily="18" charset="0"/>
              </a:rPr>
              <a:t>                </a:t>
            </a:r>
            <a:r>
              <a:rPr lang="fr-FR" sz="24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latin typeface="Baskerville Old Face" panose="02020602080505020303" pitchFamily="18" charset="0"/>
              </a:rPr>
              <a:t>Les </a:t>
            </a:r>
            <a:r>
              <a:rPr lang="fr-FR" sz="2400" dirty="0">
                <a:latin typeface="Baskerville Old Face" panose="02020602080505020303" pitchFamily="18" charset="0"/>
              </a:rPr>
              <a:t>Frustrations de la vie quotidienne</a:t>
            </a:r>
            <a:r>
              <a:rPr lang="fr-FR" sz="2400" dirty="0" smtClean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fr-FR" sz="2400" dirty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                  -  </a:t>
            </a:r>
            <a:r>
              <a:rPr lang="fr-FR" sz="2400" dirty="0">
                <a:latin typeface="Baskerville Old Face" panose="02020602080505020303" pitchFamily="18" charset="0"/>
              </a:rPr>
              <a:t>L’interaction est affectée par le contexte social et organisationnel</a:t>
            </a:r>
          </a:p>
          <a:p>
            <a:pPr marL="0" indent="0">
              <a:buNone/>
            </a:pPr>
            <a:r>
              <a:rPr lang="fr-FR" sz="2400" dirty="0" smtClean="0">
                <a:latin typeface="Baskerville Old Face" panose="02020602080505020303" pitchFamily="18" charset="0"/>
              </a:rPr>
              <a:t>                    -  D’autres </a:t>
            </a:r>
            <a:r>
              <a:rPr lang="fr-FR" sz="2400" dirty="0">
                <a:latin typeface="Baskerville Old Face" panose="02020602080505020303" pitchFamily="18" charset="0"/>
              </a:rPr>
              <a:t>personnes - le désir d’impressionner, la concurrence, la </a:t>
            </a:r>
            <a:r>
              <a:rPr lang="fr-FR" sz="2400" dirty="0" smtClean="0">
                <a:latin typeface="Baskerville Old Face" panose="02020602080505020303" pitchFamily="18" charset="0"/>
              </a:rPr>
              <a:t>  peur de l’échec</a:t>
            </a:r>
            <a:endParaRPr lang="fr-FR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Baskerville Old Face" panose="02020602080505020303" pitchFamily="18" charset="0"/>
              </a:rPr>
              <a:t> </a:t>
            </a:r>
            <a:r>
              <a:rPr lang="fr-FR" sz="2400" dirty="0" smtClean="0">
                <a:latin typeface="Baskerville Old Face" panose="02020602080505020303" pitchFamily="18" charset="0"/>
              </a:rPr>
              <a:t>                   - Motivation </a:t>
            </a:r>
            <a:r>
              <a:rPr lang="fr-FR" sz="2400" dirty="0">
                <a:latin typeface="Baskerville Old Face" panose="02020602080505020303" pitchFamily="18" charset="0"/>
              </a:rPr>
              <a:t>- peur, allégeance, ambition, autosatisfaction</a:t>
            </a:r>
          </a:p>
          <a:p>
            <a:pPr marL="0" indent="0">
              <a:buNone/>
            </a:pPr>
            <a:r>
              <a:rPr lang="fr-FR" sz="2400" dirty="0" smtClean="0">
                <a:latin typeface="Baskerville Old Face" panose="02020602080505020303" pitchFamily="18" charset="0"/>
              </a:rPr>
              <a:t>                    - Les </a:t>
            </a:r>
            <a:r>
              <a:rPr lang="fr-FR" sz="2400" dirty="0">
                <a:latin typeface="Baskerville Old Face" panose="02020602080505020303" pitchFamily="18" charset="0"/>
              </a:rPr>
              <a:t>systèmes inadéquats provoquent la frustration et font perdre de motivation</a:t>
            </a:r>
            <a:r>
              <a:rPr lang="fr-F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4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Coût d’Apprentissage</a:t>
            </a:r>
            <a:r>
              <a:rPr lang="fr-FR" sz="24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: </a:t>
            </a:r>
            <a:r>
              <a:rPr lang="fr-FR" sz="2400" dirty="0" smtClean="0">
                <a:latin typeface="Baskerville Old Face" panose="02020602080505020303" pitchFamily="18" charset="0"/>
              </a:rPr>
              <a:t>Coût de formation,  Perte de temps</a:t>
            </a:r>
          </a:p>
          <a:p>
            <a:endParaRPr lang="fr-FR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Baskerville Old Face" panose="02020602080505020303" pitchFamily="18" charset="0"/>
              </a:rPr>
              <a:t>                  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113728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Importance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3635" y="1447800"/>
            <a:ext cx="1068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2800" dirty="0">
              <a:latin typeface="Baskerville Old Face" panose="020206020805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6077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Coût de développement:  </a:t>
            </a:r>
            <a:r>
              <a:rPr lang="fr-FR" sz="2400" dirty="0">
                <a:latin typeface="Baskerville Old Face" panose="02020602080505020303" pitchFamily="18" charset="0"/>
              </a:rPr>
              <a:t>80% du code des systèmes interactifs est consacré à l’interface utilisateur</a:t>
            </a:r>
            <a:r>
              <a:rPr lang="fr-FR" sz="2400" dirty="0" smtClean="0">
                <a:latin typeface="Baskerville Old Face" panose="02020602080505020303" pitchFamily="18" charset="0"/>
              </a:rPr>
              <a:t>.</a:t>
            </a:r>
            <a:endParaRPr lang="fr-FR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413" y="1050879"/>
            <a:ext cx="11698856" cy="5712939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Perte de Productivité lors de l’Utilisation de l’Application;</a:t>
            </a:r>
          </a:p>
          <a:p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Utilisation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Incomplète;</a:t>
            </a:r>
          </a:p>
          <a:p>
            <a:pPr marL="0" indent="0">
              <a:buNone/>
            </a:pPr>
            <a:r>
              <a:rPr lang="fr-FR" b="1" dirty="0" smtClean="0">
                <a:latin typeface="Baskerville Old Face" panose="02020602080505020303" pitchFamily="18" charset="0"/>
              </a:rPr>
              <a:t>             Peux </a:t>
            </a:r>
            <a:r>
              <a:rPr lang="fr-FR" b="1" dirty="0">
                <a:latin typeface="Baskerville Old Face" panose="02020602080505020303" pitchFamily="18" charset="0"/>
              </a:rPr>
              <a:t>tu utiliser toutes les fonctions de votre </a:t>
            </a:r>
            <a:r>
              <a:rPr lang="fr-FR" b="1" dirty="0" smtClean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fr-FR" b="1" dirty="0" smtClean="0">
                <a:latin typeface="Baskerville Old Face" panose="02020602080505020303" pitchFamily="18" charset="0"/>
              </a:rPr>
              <a:t>      </a:t>
            </a: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latin typeface="Baskerville Old Face" panose="02020602080505020303" pitchFamily="18" charset="0"/>
              </a:rPr>
              <a:t>            </a:t>
            </a:r>
            <a:r>
              <a:rPr lang="fr-FR" dirty="0">
                <a:latin typeface="Baskerville Old Face" panose="02020602080505020303" pitchFamily="18" charset="0"/>
              </a:rPr>
              <a:t>Montre digital ?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  </a:t>
            </a: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latin typeface="Baskerville Old Face" panose="02020602080505020303" pitchFamily="18" charset="0"/>
              </a:rPr>
              <a:t>            Téléphone </a:t>
            </a:r>
            <a:r>
              <a:rPr lang="fr-FR" dirty="0">
                <a:latin typeface="Baskerville Old Face" panose="02020602080505020303" pitchFamily="18" charset="0"/>
              </a:rPr>
              <a:t>mobile </a:t>
            </a:r>
            <a:r>
              <a:rPr lang="fr-FR" dirty="0" smtClean="0">
                <a:latin typeface="Baskerville Old Face" panose="02020602080505020303" pitchFamily="18" charset="0"/>
              </a:rPr>
              <a:t>?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latin typeface="Baskerville Old Face" panose="02020602080505020303" pitchFamily="18" charset="0"/>
              </a:rPr>
              <a:t>                  </a:t>
            </a:r>
            <a:r>
              <a:rPr lang="fr-FR" dirty="0">
                <a:latin typeface="Baskerville Old Face" panose="02020602080505020303" pitchFamily="18" charset="0"/>
              </a:rPr>
              <a:t>La machine à laver ?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  </a:t>
            </a: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latin typeface="Baskerville Old Face" panose="02020602080505020303" pitchFamily="18" charset="0"/>
              </a:rPr>
              <a:t>            L’enregistreur </a:t>
            </a:r>
            <a:r>
              <a:rPr lang="fr-FR" dirty="0">
                <a:latin typeface="Baskerville Old Face" panose="02020602080505020303" pitchFamily="18" charset="0"/>
              </a:rPr>
              <a:t>vidéo </a:t>
            </a:r>
            <a:r>
              <a:rPr lang="fr-FR" dirty="0" smtClean="0">
                <a:latin typeface="Baskerville Old Face" panose="02020602080505020303" pitchFamily="18" charset="0"/>
              </a:rPr>
              <a:t>?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latin typeface="Baskerville Old Face" panose="02020602080505020303" pitchFamily="18" charset="0"/>
              </a:rPr>
              <a:t>                  Installez </a:t>
            </a:r>
            <a:r>
              <a:rPr lang="fr-FR" dirty="0">
                <a:latin typeface="Baskerville Old Face" panose="02020602080505020303" pitchFamily="18" charset="0"/>
              </a:rPr>
              <a:t>un logiciel, et essayez de l’utiliser.</a:t>
            </a:r>
          </a:p>
          <a:p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Coût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de Maintenance;</a:t>
            </a:r>
          </a:p>
          <a:p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Perte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de Crédibilité.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113728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Importance </a:t>
            </a:r>
          </a:p>
        </p:txBody>
      </p:sp>
    </p:spTree>
    <p:extLst>
      <p:ext uri="{BB962C8B-B14F-4D97-AF65-F5344CB8AC3E}">
        <p14:creationId xmlns:p14="http://schemas.microsoft.com/office/powerpoint/2010/main" val="20182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597" y="1105471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1. Nature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Pluridisciplinaire de </a:t>
            </a: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l’IHM</a:t>
            </a:r>
            <a:r>
              <a:rPr lang="fr-FR" dirty="0" smtClean="0">
                <a:latin typeface="Baskerville Old Face" panose="02020602080505020303" pitchFamily="18" charset="0"/>
              </a:rPr>
              <a:t>: deux </a:t>
            </a:r>
            <a:r>
              <a:rPr lang="fr-FR" dirty="0">
                <a:latin typeface="Baskerville Old Face" panose="02020602080505020303" pitchFamily="18" charset="0"/>
              </a:rPr>
              <a:t>disciplines principales: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les </a:t>
            </a:r>
            <a:r>
              <a:rPr lang="fr-FR" dirty="0">
                <a:latin typeface="Baskerville Old Face" panose="02020602080505020303" pitchFamily="18" charset="0"/>
              </a:rPr>
              <a:t>sciences cognitives et les techniques informatiques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13" y="2445465"/>
            <a:ext cx="6754168" cy="3686689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24" y="2248471"/>
            <a:ext cx="7710985" cy="457540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9413" y="113728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8516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3356" y="1078174"/>
            <a:ext cx="10515600" cy="550822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2.Large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Gamme d’Utilisateurs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Les </a:t>
            </a:r>
            <a:r>
              <a:rPr lang="fr-FR" dirty="0">
                <a:latin typeface="Baskerville Old Face" panose="02020602080505020303" pitchFamily="18" charset="0"/>
              </a:rPr>
              <a:t>utilisateur sont différents de par leurs caractéristiques psychologique et sociologique.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2452623"/>
            <a:ext cx="8311487" cy="352509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9413" y="113728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39014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413" y="1023581"/>
            <a:ext cx="11403844" cy="57265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3. Déficiences </a:t>
            </a:r>
            <a:r>
              <a:rPr lang="fr-FR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Sensorielles et Moteurs</a:t>
            </a:r>
          </a:p>
          <a:p>
            <a:r>
              <a:rPr lang="fr-FR" dirty="0">
                <a:latin typeface="Baskerville Old Face" panose="02020602080505020303" pitchFamily="18" charset="0"/>
              </a:rPr>
              <a:t>Les utilisateurs peuvent avoir des insuffisances physique au niveau du sous-système </a:t>
            </a:r>
            <a:r>
              <a:rPr lang="fr-FR" dirty="0" smtClean="0">
                <a:latin typeface="Baskerville Old Face" panose="02020602080505020303" pitchFamily="18" charset="0"/>
              </a:rPr>
              <a:t>sensoriel ou/et </a:t>
            </a:r>
            <a:r>
              <a:rPr lang="fr-FR" dirty="0">
                <a:latin typeface="Baskerville Old Face" panose="02020602080505020303" pitchFamily="18" charset="0"/>
              </a:rPr>
              <a:t>au niveau du sous-système </a:t>
            </a:r>
            <a:r>
              <a:rPr lang="fr-FR" dirty="0" smtClean="0">
                <a:latin typeface="Baskerville Old Face" panose="02020602080505020303" pitchFamily="18" charset="0"/>
              </a:rPr>
              <a:t>moteur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4. </a:t>
            </a:r>
            <a:r>
              <a:rPr lang="fr-FR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Différents Contextes d’Utilisation</a:t>
            </a:r>
          </a:p>
          <a:p>
            <a:r>
              <a:rPr lang="fr-FR" dirty="0" smtClean="0">
                <a:latin typeface="Baskerville Old Face" panose="02020602080505020303" pitchFamily="18" charset="0"/>
              </a:rPr>
              <a:t>différents </a:t>
            </a:r>
            <a:r>
              <a:rPr lang="fr-FR" dirty="0">
                <a:latin typeface="Baskerville Old Face" panose="02020602080505020303" pitchFamily="18" charset="0"/>
              </a:rPr>
              <a:t>états de l’utilisateur, de l’environnement et des ressources d’interaction</a:t>
            </a:r>
            <a:r>
              <a:rPr lang="fr-FR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5.</a:t>
            </a:r>
            <a:r>
              <a:rPr lang="fr-FR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Différentes Configurations Matérielles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• Comment prendre en compte les avancées technologiques ?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• Comment s’assurer que les interfaces exploitent au mieux le potentiel des </a:t>
            </a:r>
            <a:r>
              <a:rPr lang="fr-FR" dirty="0" smtClean="0">
                <a:latin typeface="Baskerville Old Face" panose="02020602080505020303" pitchFamily="18" charset="0"/>
              </a:rPr>
              <a:t>nouvelles technologies ?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6. </a:t>
            </a:r>
            <a:r>
              <a:rPr lang="fr-FR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Complexité des Systèmes Interactifs</a:t>
            </a:r>
          </a:p>
          <a:p>
            <a:r>
              <a:rPr lang="fr-FR" dirty="0">
                <a:latin typeface="Baskerville Old Face" panose="02020602080505020303" pitchFamily="18" charset="0"/>
              </a:rPr>
              <a:t>Malgré les méthode et les outils misent en </a:t>
            </a:r>
            <a:r>
              <a:rPr lang="fr-FR" dirty="0" err="1">
                <a:latin typeface="Baskerville Old Face" panose="02020602080505020303" pitchFamily="18" charset="0"/>
              </a:rPr>
              <a:t>oeuvre</a:t>
            </a:r>
            <a:r>
              <a:rPr lang="fr-FR" dirty="0">
                <a:latin typeface="Baskerville Old Face" panose="02020602080505020303" pitchFamily="18" charset="0"/>
              </a:rPr>
              <a:t> pour développer des systèmes </a:t>
            </a:r>
            <a:r>
              <a:rPr lang="fr-FR" dirty="0" smtClean="0">
                <a:latin typeface="Baskerville Old Face" panose="02020602080505020303" pitchFamily="18" charset="0"/>
              </a:rPr>
              <a:t>interactifs ,la </a:t>
            </a:r>
            <a:r>
              <a:rPr lang="fr-FR" dirty="0">
                <a:latin typeface="Baskerville Old Face" panose="02020602080505020303" pitchFamily="18" charset="0"/>
              </a:rPr>
              <a:t>complexité triomphe. C’est le cas avec certains systèmes célèbres.</a:t>
            </a:r>
            <a:endParaRPr lang="fr-FR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113728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5554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658" y="955340"/>
            <a:ext cx="11946341" cy="634620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Approche techno-centrée</a:t>
            </a:r>
            <a:r>
              <a:rPr lang="fr-FR" dirty="0" smtClean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-&gt; centrée </a:t>
            </a:r>
            <a:r>
              <a:rPr lang="fr-FR" dirty="0">
                <a:latin typeface="Baskerville Old Face" panose="02020602080505020303" pitchFamily="18" charset="0"/>
              </a:rPr>
              <a:t>sur la machine et ses possibilités</a:t>
            </a:r>
          </a:p>
          <a:p>
            <a:pPr marL="0" indent="0">
              <a:buNone/>
            </a:pPr>
            <a:r>
              <a:rPr lang="fr-FR" b="1" dirty="0" smtClean="0">
                <a:latin typeface="Baskerville Old Face" panose="02020602080505020303" pitchFamily="18" charset="0"/>
              </a:rPr>
              <a:t>    – </a:t>
            </a:r>
            <a:r>
              <a:rPr lang="fr-FR" dirty="0">
                <a:latin typeface="Baskerville Old Face" panose="02020602080505020303" pitchFamily="18" charset="0"/>
              </a:rPr>
              <a:t>l’utilisateur doit s’adapter à la machine</a:t>
            </a:r>
          </a:p>
          <a:p>
            <a:pPr marL="0" indent="0">
              <a:buNone/>
            </a:pPr>
            <a:r>
              <a:rPr lang="fr-FR" b="1" dirty="0" smtClean="0">
                <a:latin typeface="Baskerville Old Face" panose="02020602080505020303" pitchFamily="18" charset="0"/>
              </a:rPr>
              <a:t>    – </a:t>
            </a:r>
            <a:r>
              <a:rPr lang="fr-FR" dirty="0" smtClean="0">
                <a:latin typeface="Baskerville Old Face" panose="02020602080505020303" pitchFamily="18" charset="0"/>
              </a:rPr>
              <a:t>point </a:t>
            </a:r>
            <a:r>
              <a:rPr lang="fr-FR" dirty="0">
                <a:latin typeface="Baskerville Old Face" panose="02020602080505020303" pitchFamily="18" charset="0"/>
              </a:rPr>
              <a:t>de vue </a:t>
            </a:r>
            <a:r>
              <a:rPr lang="fr-FR" dirty="0" smtClean="0">
                <a:latin typeface="Baskerville Old Face" panose="02020602080505020303" pitchFamily="18" charset="0"/>
              </a:rPr>
              <a:t>concepteur</a:t>
            </a:r>
          </a:p>
          <a:p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Approche </a:t>
            </a:r>
            <a:r>
              <a:rPr lang="fr-FR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anthropocentrée</a:t>
            </a:r>
            <a:endParaRPr lang="fr-FR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-&gt; </a:t>
            </a:r>
            <a:r>
              <a:rPr lang="fr-FR" dirty="0">
                <a:latin typeface="Baskerville Old Face" panose="02020602080505020303" pitchFamily="18" charset="0"/>
              </a:rPr>
              <a:t>centrée sur l’Homme et ses besoins</a:t>
            </a:r>
          </a:p>
          <a:p>
            <a:pPr marL="0" indent="0">
              <a:buNone/>
            </a:pPr>
            <a:r>
              <a:rPr lang="fr-FR" b="1" dirty="0" smtClean="0">
                <a:latin typeface="Baskerville Old Face" panose="02020602080505020303" pitchFamily="18" charset="0"/>
              </a:rPr>
              <a:t>   – </a:t>
            </a:r>
            <a:r>
              <a:rPr lang="fr-FR" dirty="0">
                <a:latin typeface="Baskerville Old Face" panose="02020602080505020303" pitchFamily="18" charset="0"/>
              </a:rPr>
              <a:t>la machine doit s’adapter à l’utilisateur</a:t>
            </a:r>
          </a:p>
          <a:p>
            <a:pPr marL="0" indent="0">
              <a:buNone/>
            </a:pPr>
            <a:r>
              <a:rPr lang="fr-FR" b="1" dirty="0" smtClean="0">
                <a:latin typeface="Baskerville Old Face" panose="02020602080505020303" pitchFamily="18" charset="0"/>
              </a:rPr>
              <a:t>   – </a:t>
            </a:r>
            <a:r>
              <a:rPr lang="fr-FR" dirty="0">
                <a:latin typeface="Baskerville Old Face" panose="02020602080505020303" pitchFamily="18" charset="0"/>
              </a:rPr>
              <a:t>point de vue </a:t>
            </a:r>
            <a:r>
              <a:rPr lang="fr-FR" dirty="0" smtClean="0">
                <a:latin typeface="Baskerville Old Face" panose="02020602080505020303" pitchFamily="18" charset="0"/>
              </a:rPr>
              <a:t>utilisateur</a:t>
            </a:r>
          </a:p>
          <a:p>
            <a:r>
              <a:rPr lang="fr-FR" dirty="0">
                <a:latin typeface="Baskerville Old Face" panose="02020602080505020303" pitchFamily="18" charset="0"/>
              </a:rPr>
              <a:t>Utilisant ce type de conception, le processus de développement passe par les </a:t>
            </a:r>
            <a:r>
              <a:rPr lang="fr-FR" dirty="0" smtClean="0">
                <a:latin typeface="Baskerville Old Face" panose="02020602080505020303" pitchFamily="18" charset="0"/>
              </a:rPr>
              <a:t>étapes suivantes</a:t>
            </a:r>
            <a:r>
              <a:rPr lang="fr-FR" dirty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smtClean="0">
                <a:latin typeface="Baskerville Old Face" panose="02020602080505020303" pitchFamily="18" charset="0"/>
              </a:rPr>
              <a:t>   1</a:t>
            </a:r>
            <a:r>
              <a:rPr lang="fr-FR" dirty="0">
                <a:latin typeface="Baskerville Old Face" panose="02020602080505020303" pitchFamily="18" charset="0"/>
              </a:rPr>
              <a:t>. Analyse des Besoins;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2</a:t>
            </a:r>
            <a:r>
              <a:rPr lang="fr-FR" dirty="0">
                <a:latin typeface="Baskerville Old Face" panose="02020602080505020303" pitchFamily="18" charset="0"/>
              </a:rPr>
              <a:t>. Analyse des Tâches;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3</a:t>
            </a:r>
            <a:r>
              <a:rPr lang="fr-FR" dirty="0">
                <a:latin typeface="Baskerville Old Face" panose="02020602080505020303" pitchFamily="18" charset="0"/>
              </a:rPr>
              <a:t>. Connaitre l’Utilisateur</a:t>
            </a:r>
            <a:r>
              <a:rPr lang="fr-FR" dirty="0" smtClean="0">
                <a:latin typeface="Baskerville Old Face" panose="02020602080505020303" pitchFamily="18" charset="0"/>
              </a:rPr>
              <a:t>: </a:t>
            </a:r>
            <a:r>
              <a:rPr lang="fr-FR" dirty="0">
                <a:latin typeface="Baskerville Old Face" panose="02020602080505020303" pitchFamily="18" charset="0"/>
              </a:rPr>
              <a:t>Caractéristiques </a:t>
            </a:r>
            <a:r>
              <a:rPr lang="fr-FR" dirty="0" smtClean="0">
                <a:latin typeface="Baskerville Old Face" panose="02020602080505020303" pitchFamily="18" charset="0"/>
              </a:rPr>
              <a:t>Communes et Caractéristiques </a:t>
            </a:r>
            <a:r>
              <a:rPr lang="fr-FR" dirty="0">
                <a:latin typeface="Baskerville Old Face" panose="02020602080505020303" pitchFamily="18" charset="0"/>
              </a:rPr>
              <a:t>Individuelles;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4</a:t>
            </a:r>
            <a:r>
              <a:rPr lang="fr-FR" dirty="0">
                <a:latin typeface="Baskerville Old Face" panose="02020602080505020303" pitchFamily="18" charset="0"/>
              </a:rPr>
              <a:t>. Modélisation de l’utilisateur;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5</a:t>
            </a:r>
            <a:r>
              <a:rPr lang="fr-FR" dirty="0">
                <a:latin typeface="Baskerville Old Face" panose="02020602080505020303" pitchFamily="18" charset="0"/>
              </a:rPr>
              <a:t>. Conception Orientée But d’Interaction;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6</a:t>
            </a:r>
            <a:r>
              <a:rPr lang="fr-FR" dirty="0">
                <a:latin typeface="Baskerville Old Face" panose="02020602080505020303" pitchFamily="18" charset="0"/>
              </a:rPr>
              <a:t>. Evaluation Ergonomique;</a:t>
            </a:r>
          </a:p>
          <a:p>
            <a:pPr marL="0" indent="0">
              <a:buNone/>
            </a:pPr>
            <a:r>
              <a:rPr lang="fr-FR" dirty="0" smtClean="0">
                <a:latin typeface="Baskerville Old Face" panose="02020602080505020303" pitchFamily="18" charset="0"/>
              </a:rPr>
              <a:t>    7</a:t>
            </a:r>
            <a:r>
              <a:rPr lang="fr-FR" dirty="0">
                <a:latin typeface="Baskerville Old Face" panose="02020602080505020303" pitchFamily="18" charset="0"/>
              </a:rPr>
              <a:t>. Implémentation.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413" y="113728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Prise en compte de l’utilisateur </a:t>
            </a:r>
          </a:p>
        </p:txBody>
      </p:sp>
    </p:spTree>
    <p:extLst>
      <p:ext uri="{BB962C8B-B14F-4D97-AF65-F5344CB8AC3E}">
        <p14:creationId xmlns:p14="http://schemas.microsoft.com/office/powerpoint/2010/main" val="39766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8490" y="272952"/>
            <a:ext cx="11682483" cy="536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fr-FR" sz="3600" b="1" i="1" u="sng" dirty="0" smtClean="0">
                <a:latin typeface="Baskerville Old Face" panose="02020602080505020303" pitchFamily="18" charset="0"/>
              </a:rPr>
              <a:t>I H M???</a:t>
            </a:r>
            <a:endParaRPr lang="fr-FR" altLang="fr-FR" i="1" u="sng" dirty="0">
              <a:latin typeface="Baskerville Old Face" panose="02020602080505020303" pitchFamily="18" charset="0"/>
            </a:endParaRPr>
          </a:p>
          <a:p>
            <a:pPr>
              <a:buFontTx/>
              <a:buNone/>
            </a:pP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Interface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Homme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– Machine</a:t>
            </a:r>
          </a:p>
          <a:p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Interaction(s)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Homme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 – Machine</a:t>
            </a:r>
          </a:p>
          <a:p>
            <a:pPr>
              <a:buFontTx/>
              <a:buNone/>
            </a:pPr>
            <a:r>
              <a:rPr lang="fr-FR" altLang="fr-FR" sz="3600" dirty="0" smtClean="0">
                <a:latin typeface="Baskerville Old Face" panose="02020602080505020303" pitchFamily="18" charset="0"/>
              </a:rPr>
              <a:t>mais aussi</a:t>
            </a:r>
            <a:endParaRPr lang="fr-FR" altLang="fr-FR" dirty="0" smtClean="0">
              <a:latin typeface="Baskerville Old Face" panose="02020602080505020303" pitchFamily="18" charset="0"/>
            </a:endParaRPr>
          </a:p>
          <a:p>
            <a:r>
              <a:rPr lang="en-US" altLang="fr-FR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CHM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: Communication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Homme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– Machine</a:t>
            </a:r>
          </a:p>
          <a:p>
            <a:r>
              <a:rPr lang="en-US" altLang="fr-FR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DHM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: Dialogue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Homme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 – Machine</a:t>
            </a:r>
          </a:p>
          <a:p>
            <a:r>
              <a:rPr lang="en-US" altLang="fr-FR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IPM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: Interaction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Personne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panose="05020102010507070707" pitchFamily="18" charset="2"/>
              </a:rPr>
              <a:t> – Machine</a:t>
            </a:r>
            <a:endParaRPr lang="fr-FR" altLang="fr-FR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1275" y="4094324"/>
            <a:ext cx="9646693" cy="525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i="1" dirty="0" smtClean="0">
                <a:latin typeface="Baskerville Old Face" panose="02020602080505020303" pitchFamily="18" charset="0"/>
              </a:rPr>
              <a:t>En anglais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charset="0"/>
              </a:rPr>
              <a:t>UI</a:t>
            </a:r>
            <a:r>
              <a:rPr lang="en-US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charset="0"/>
              </a:rPr>
              <a:t> - User Interface</a:t>
            </a:r>
            <a:endParaRPr lang="en-US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GUI</a:t>
            </a:r>
            <a:r>
              <a:rPr lang="en-US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- Graphical User Interface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charset="0"/>
              </a:rPr>
              <a:t>HMI</a:t>
            </a:r>
            <a:r>
              <a:rPr lang="en-US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charset="0"/>
              </a:rPr>
              <a:t> - Human-Machine Interface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charset="0"/>
              </a:rPr>
              <a:t>HCI</a:t>
            </a:r>
            <a:r>
              <a:rPr lang="en-US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Wingdings 2" charset="0"/>
              </a:rPr>
              <a:t> - Human-Computer Interaction</a:t>
            </a:r>
          </a:p>
          <a:p>
            <a:pPr marL="0" indent="0">
              <a:buNone/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7809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842" y="259307"/>
            <a:ext cx="10998958" cy="5917656"/>
          </a:xfrm>
        </p:spPr>
        <p:txBody>
          <a:bodyPr>
            <a:normAutofit fontScale="92500" lnSpcReduction="20000"/>
          </a:bodyPr>
          <a:lstStyle/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L’objectif </a:t>
            </a:r>
            <a:r>
              <a:rPr lang="fr-FR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principale est d’améliorer la performance du </a:t>
            </a:r>
            <a:r>
              <a:rPr lang="fr-FR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couple "Homme-Machine«</a:t>
            </a:r>
            <a:r>
              <a:rPr lang="fr-FR" b="1" i="1" dirty="0" smtClean="0">
                <a:latin typeface="Baskerville Old Face" panose="02020602080505020303" pitchFamily="18" charset="0"/>
              </a:rPr>
              <a:t> </a:t>
            </a:r>
          </a:p>
          <a:p>
            <a:r>
              <a:rPr lang="fr-FR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Utilité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C’est la </a:t>
            </a:r>
            <a:r>
              <a:rPr lang="fr-FR" i="1" dirty="0">
                <a:latin typeface="Baskerville Old Face" panose="02020602080505020303" pitchFamily="18" charset="0"/>
              </a:rPr>
              <a:t>Conformité Fonctionnelle</a:t>
            </a:r>
            <a:r>
              <a:rPr lang="fr-FR" dirty="0">
                <a:latin typeface="Baskerville Old Face" panose="02020602080505020303" pitchFamily="18" charset="0"/>
              </a:rPr>
              <a:t>. Le Système Interactif offre les services </a:t>
            </a:r>
            <a:r>
              <a:rPr lang="fr-FR" dirty="0" smtClean="0">
                <a:latin typeface="Baskerville Old Face" panose="02020602080505020303" pitchFamily="18" charset="0"/>
              </a:rPr>
              <a:t>attendus par </a:t>
            </a:r>
            <a:r>
              <a:rPr lang="fr-FR" dirty="0">
                <a:latin typeface="Baskerville Old Face" panose="02020602080505020303" pitchFamily="18" charset="0"/>
              </a:rPr>
              <a:t>l’utilisateur et l’agencement de ces services qui respectent les raisonnements et </a:t>
            </a:r>
            <a:r>
              <a:rPr lang="fr-FR" dirty="0" smtClean="0">
                <a:latin typeface="Baskerville Old Face" panose="02020602080505020303" pitchFamily="18" charset="0"/>
              </a:rPr>
              <a:t>les procédés </a:t>
            </a:r>
            <a:r>
              <a:rPr lang="fr-FR" dirty="0">
                <a:latin typeface="Baskerville Old Face" panose="02020602080505020303" pitchFamily="18" charset="0"/>
              </a:rPr>
              <a:t>de l’utilisateur cible respectivement. Pour être utile, un système doit </a:t>
            </a:r>
            <a:r>
              <a:rPr lang="fr-FR" dirty="0" smtClean="0">
                <a:latin typeface="Baskerville Old Face" panose="02020602080505020303" pitchFamily="18" charset="0"/>
              </a:rPr>
              <a:t>répondre à </a:t>
            </a:r>
            <a:r>
              <a:rPr lang="fr-FR" dirty="0">
                <a:latin typeface="Baskerville Old Face" panose="02020602080505020303" pitchFamily="18" charset="0"/>
              </a:rPr>
              <a:t>un besoin identifié (il doit servir à quelque chose). Permettre à l’utilisateur de faire </a:t>
            </a:r>
            <a:r>
              <a:rPr lang="fr-FR" dirty="0" smtClean="0">
                <a:latin typeface="Baskerville Old Face" panose="02020602080505020303" pitchFamily="18" charset="0"/>
              </a:rPr>
              <a:t>ce qu’il </a:t>
            </a:r>
            <a:r>
              <a:rPr lang="fr-FR" dirty="0">
                <a:latin typeface="Baskerville Old Face" panose="02020602080505020303" pitchFamily="18" charset="0"/>
              </a:rPr>
              <a:t>a besoin de faire... et même plus (Le champ d’actions</a:t>
            </a:r>
            <a:r>
              <a:rPr lang="fr-FR" dirty="0" smtClean="0">
                <a:latin typeface="Baskerville Old Face" panose="02020602080505020303" pitchFamily="18" charset="0"/>
              </a:rPr>
              <a:t>);</a:t>
            </a:r>
          </a:p>
          <a:p>
            <a:r>
              <a:rPr lang="fr-FR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Utilisabilité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C’est la </a:t>
            </a:r>
            <a:r>
              <a:rPr lang="fr-FR" i="1" dirty="0">
                <a:latin typeface="Baskerville Old Face" panose="02020602080505020303" pitchFamily="18" charset="0"/>
              </a:rPr>
              <a:t>Conformité Interactionnelle</a:t>
            </a:r>
            <a:r>
              <a:rPr lang="fr-FR" dirty="0">
                <a:latin typeface="Baskerville Old Face" panose="02020602080505020303" pitchFamily="18" charset="0"/>
              </a:rPr>
              <a:t>. Une représentation fidèle de l’état actuel du </a:t>
            </a:r>
            <a:r>
              <a:rPr lang="fr-FR" dirty="0" smtClean="0">
                <a:latin typeface="Baskerville Old Face" panose="02020602080505020303" pitchFamily="18" charset="0"/>
              </a:rPr>
              <a:t>système et </a:t>
            </a:r>
            <a:r>
              <a:rPr lang="fr-FR" dirty="0">
                <a:latin typeface="Baskerville Old Face" panose="02020602080505020303" pitchFamily="18" charset="0"/>
              </a:rPr>
              <a:t>une identification correcte du champ d’action possible pour atteindre les </a:t>
            </a:r>
            <a:r>
              <a:rPr lang="fr-FR" dirty="0" smtClean="0">
                <a:latin typeface="Baskerville Old Face" panose="02020602080505020303" pitchFamily="18" charset="0"/>
              </a:rPr>
              <a:t>objectifs utilisateur</a:t>
            </a:r>
            <a:r>
              <a:rPr lang="fr-FR" dirty="0"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fr-FR" dirty="0">
                <a:latin typeface="Baskerville Old Face" panose="02020602080505020303" pitchFamily="18" charset="0"/>
              </a:rPr>
              <a:t>La Norme ISO 9241-11 (1998) : l’utilisabilité « est le degré selon lequel un </a:t>
            </a:r>
            <a:r>
              <a:rPr lang="fr-FR" dirty="0" smtClean="0">
                <a:latin typeface="Baskerville Old Face" panose="02020602080505020303" pitchFamily="18" charset="0"/>
              </a:rPr>
              <a:t>produit peut-être </a:t>
            </a:r>
            <a:r>
              <a:rPr lang="fr-FR" dirty="0">
                <a:latin typeface="Baskerville Old Face" panose="02020602080505020303" pitchFamily="18" charset="0"/>
              </a:rPr>
              <a:t>utilisé par des </a:t>
            </a:r>
            <a:r>
              <a:rPr lang="fr-FR" b="1" dirty="0">
                <a:latin typeface="Baskerville Old Face" panose="02020602080505020303" pitchFamily="18" charset="0"/>
              </a:rPr>
              <a:t>utilisateurs identifiés</a:t>
            </a:r>
            <a:r>
              <a:rPr lang="fr-FR" dirty="0">
                <a:latin typeface="Baskerville Old Face" panose="02020602080505020303" pitchFamily="18" charset="0"/>
              </a:rPr>
              <a:t>, pour atteindre des </a:t>
            </a:r>
            <a:r>
              <a:rPr lang="fr-FR" b="1" dirty="0">
                <a:latin typeface="Baskerville Old Face" panose="02020602080505020303" pitchFamily="18" charset="0"/>
              </a:rPr>
              <a:t>buts définis </a:t>
            </a:r>
            <a:r>
              <a:rPr lang="fr-FR" dirty="0" smtClean="0">
                <a:latin typeface="Baskerville Old Face" panose="02020602080505020303" pitchFamily="18" charset="0"/>
              </a:rPr>
              <a:t>avec efficacité</a:t>
            </a:r>
            <a:r>
              <a:rPr lang="fr-FR" dirty="0">
                <a:latin typeface="Baskerville Old Face" panose="02020602080505020303" pitchFamily="18" charset="0"/>
              </a:rPr>
              <a:t>, efficience et satisfaction dans un </a:t>
            </a:r>
            <a:r>
              <a:rPr lang="fr-FR" b="1" dirty="0">
                <a:latin typeface="Baskerville Old Face" panose="02020602080505020303" pitchFamily="18" charset="0"/>
              </a:rPr>
              <a:t>contexte d’utilisation spécifié </a:t>
            </a:r>
            <a:r>
              <a:rPr lang="fr-FR" dirty="0">
                <a:latin typeface="Baskerville Old Face" panose="02020602080505020303" pitchFamily="18" charset="0"/>
              </a:rPr>
              <a:t>».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4821" y="-36400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Objectifs </a:t>
            </a:r>
          </a:p>
        </p:txBody>
      </p:sp>
    </p:spTree>
    <p:extLst>
      <p:ext uri="{BB962C8B-B14F-4D97-AF65-F5344CB8AC3E}">
        <p14:creationId xmlns:p14="http://schemas.microsoft.com/office/powerpoint/2010/main" val="34690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87106"/>
            <a:ext cx="10515600" cy="574023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Situés</a:t>
            </a:r>
          </a:p>
          <a:p>
            <a:pPr marL="0" indent="0" algn="just">
              <a:buNone/>
            </a:pPr>
            <a:r>
              <a:rPr lang="fr-FR" dirty="0">
                <a:latin typeface="Baskerville Old Face" panose="02020602080505020303" pitchFamily="18" charset="0"/>
              </a:rPr>
              <a:t>C’est la </a:t>
            </a:r>
            <a:r>
              <a:rPr lang="fr-FR" i="1" dirty="0">
                <a:latin typeface="Baskerville Old Face" panose="02020602080505020303" pitchFamily="18" charset="0"/>
              </a:rPr>
              <a:t>Conformité contextuelle</a:t>
            </a:r>
            <a:r>
              <a:rPr lang="fr-FR" dirty="0">
                <a:latin typeface="Baskerville Old Face" panose="02020602080505020303" pitchFamily="18" charset="0"/>
              </a:rPr>
              <a:t>. En adéquation avec l’état de l’utilisateur, de </a:t>
            </a:r>
            <a:r>
              <a:rPr lang="fr-FR" dirty="0" smtClean="0">
                <a:latin typeface="Baskerville Old Face" panose="02020602080505020303" pitchFamily="18" charset="0"/>
              </a:rPr>
              <a:t>l’environnement physique </a:t>
            </a:r>
            <a:r>
              <a:rPr lang="fr-FR" dirty="0">
                <a:latin typeface="Baskerville Old Face" panose="02020602080505020303" pitchFamily="18" charset="0"/>
              </a:rPr>
              <a:t>et des ressources d’interaction.</a:t>
            </a:r>
          </a:p>
          <a:p>
            <a:pPr marL="0" indent="0" algn="just">
              <a:buNone/>
            </a:pPr>
            <a:r>
              <a:rPr lang="fr-FR" dirty="0">
                <a:latin typeface="Baskerville Old Face" panose="02020602080505020303" pitchFamily="18" charset="0"/>
              </a:rPr>
              <a:t>1. L’argument fondamental qui amène à se préoccuper de l’optimisation de </a:t>
            </a:r>
            <a:r>
              <a:rPr lang="fr-FR" dirty="0" smtClean="0">
                <a:latin typeface="Baskerville Old Face" panose="02020602080505020303" pitchFamily="18" charset="0"/>
              </a:rPr>
              <a:t>l’interaction homme </a:t>
            </a:r>
            <a:r>
              <a:rPr lang="fr-FR" dirty="0">
                <a:latin typeface="Baskerville Old Face" panose="02020602080505020303" pitchFamily="18" charset="0"/>
              </a:rPr>
              <a:t>machine est un prolongement logique de la volonté d’automatisation.</a:t>
            </a:r>
          </a:p>
          <a:p>
            <a:pPr marL="0" indent="0" algn="just">
              <a:buNone/>
            </a:pPr>
            <a:r>
              <a:rPr lang="fr-FR" dirty="0">
                <a:latin typeface="Baskerville Old Face" panose="02020602080505020303" pitchFamily="18" charset="0"/>
              </a:rPr>
              <a:t>2. La diminution maximale du travail humain et la fiabilité maximale de </a:t>
            </a:r>
            <a:r>
              <a:rPr lang="fr-FR" dirty="0" smtClean="0">
                <a:latin typeface="Baskerville Old Face" panose="02020602080505020303" pitchFamily="18" charset="0"/>
              </a:rPr>
              <a:t>l’ensemble sont </a:t>
            </a:r>
            <a:r>
              <a:rPr lang="fr-FR" dirty="0">
                <a:latin typeface="Baskerville Old Face" panose="02020602080505020303" pitchFamily="18" charset="0"/>
              </a:rPr>
              <a:t>liées à la qualité de l’interaction homme-machine.</a:t>
            </a:r>
          </a:p>
          <a:p>
            <a:pPr marL="0" indent="0" algn="just">
              <a:buNone/>
            </a:pPr>
            <a:r>
              <a:rPr lang="fr-FR" dirty="0">
                <a:latin typeface="Baskerville Old Face" panose="02020602080505020303" pitchFamily="18" charset="0"/>
              </a:rPr>
              <a:t>3. Optimiser le travail de l’informaticien quand on sait qu’en moyenne 50% du </a:t>
            </a:r>
            <a:r>
              <a:rPr lang="fr-FR" dirty="0" smtClean="0">
                <a:latin typeface="Baskerville Old Face" panose="02020602080505020303" pitchFamily="18" charset="0"/>
              </a:rPr>
              <a:t>code sert </a:t>
            </a:r>
            <a:r>
              <a:rPr lang="fr-FR" dirty="0">
                <a:latin typeface="Baskerville Old Face" panose="02020602080505020303" pitchFamily="18" charset="0"/>
              </a:rPr>
              <a:t>à la gestion de la communication Homme-Machine.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4821" y="-36400"/>
            <a:ext cx="95265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Objectifs </a:t>
            </a:r>
          </a:p>
        </p:txBody>
      </p:sp>
    </p:spTree>
    <p:extLst>
      <p:ext uri="{BB962C8B-B14F-4D97-AF65-F5344CB8AC3E}">
        <p14:creationId xmlns:p14="http://schemas.microsoft.com/office/powerpoint/2010/main" val="40418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90286" y="277071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Baskerville Old Face" panose="02020602080505020303" pitchFamily="18" charset="0"/>
              </a:rPr>
              <a:t>Les éléments de l’IHM : l’Homme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07101" y="1197956"/>
            <a:ext cx="10093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C'est l'élément essentiel (prioritaire) du trio interface homme-machine (la machine est au service de l'homme et non le contraire).</a:t>
            </a:r>
          </a:p>
          <a:p>
            <a:pPr marL="261938" indent="101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Quels sont ses besoins et ses attentes (phase d'analyse) ?</a:t>
            </a:r>
          </a:p>
          <a:p>
            <a:pPr marL="261938" indent="101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 Quelles sont ses capacités physiques, ses limitations (handicaps) ?</a:t>
            </a:r>
          </a:p>
          <a:p>
            <a:pPr marL="261938" indent="101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Quelles sont ses capacités cognitives, ses connaissances du domaine traité, le contexte dans lequel il évolue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5663" y="3835027"/>
            <a:ext cx="10164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873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Connaître certains éléments du système sensoriel et du comportement humain est important pour concevoir une bonne interface. Par exemple :</a:t>
            </a:r>
          </a:p>
          <a:p>
            <a:pPr marL="363538"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- </a:t>
            </a:r>
            <a:r>
              <a:rPr lang="fr-FR" sz="2000" dirty="0">
                <a:latin typeface="Baskerville Old Face" panose="02020602080505020303" pitchFamily="18" charset="0"/>
              </a:rPr>
              <a:t>Qu'il s'attend à avoir une rétroaction (feedback) pour chacune de ses actions (comme lorsqu'il manipule des objets du monde réel).</a:t>
            </a:r>
          </a:p>
          <a:p>
            <a:pPr marL="363538" algn="just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-  </a:t>
            </a:r>
            <a:r>
              <a:rPr lang="fr-FR" sz="2000" dirty="0">
                <a:latin typeface="Baskerville Old Face" panose="02020602080505020303" pitchFamily="18" charset="0"/>
              </a:rPr>
              <a:t>Que son cerveau interprète (sans arrêt) les informations provenant de ses sens.</a:t>
            </a:r>
          </a:p>
        </p:txBody>
      </p:sp>
    </p:spTree>
    <p:extLst>
      <p:ext uri="{BB962C8B-B14F-4D97-AF65-F5344CB8AC3E}">
        <p14:creationId xmlns:p14="http://schemas.microsoft.com/office/powerpoint/2010/main" val="34439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4852" y="1112819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Modéliser un humain est le sujet de nombreuses recherches: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590" y="2041532"/>
            <a:ext cx="4214842" cy="3786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18882" y="2071678"/>
            <a:ext cx="41434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Le modèle du processeur humain proposé par (</a:t>
            </a:r>
            <a:r>
              <a:rPr lang="fr-FR" sz="2000" dirty="0" err="1">
                <a:latin typeface="Baskerville Old Face" panose="02020602080505020303" pitchFamily="18" charset="0"/>
              </a:rPr>
              <a:t>Card</a:t>
            </a:r>
            <a:r>
              <a:rPr lang="fr-FR" sz="2000" dirty="0">
                <a:latin typeface="Baskerville Old Face" panose="02020602080505020303" pitchFamily="18" charset="0"/>
              </a:rPr>
              <a:t> et al., 1983) est vu comme un système de traitement de l’information qui comporte 3 sous-systèmes interdépendants : </a:t>
            </a:r>
          </a:p>
          <a:p>
            <a:pPr indent="87313"/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– 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système sensoriel (auditif/visuel),</a:t>
            </a:r>
          </a:p>
          <a:p>
            <a:pPr indent="87313"/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– 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le système moteur,</a:t>
            </a:r>
          </a:p>
          <a:p>
            <a:pPr indent="87313"/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– 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le système cognitif.</a:t>
            </a:r>
          </a:p>
          <a:p>
            <a:pPr indent="536575"/>
            <a:endParaRPr lang="fr-FR" sz="20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000" dirty="0">
                <a:latin typeface="Baskerville Old Face" panose="02020602080505020303" pitchFamily="18" charset="0"/>
              </a:rPr>
              <a:t>Chaque sous-système dispose</a:t>
            </a:r>
          </a:p>
          <a:p>
            <a:pPr indent="261938"/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– 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d’un processeur</a:t>
            </a:r>
          </a:p>
          <a:p>
            <a:pPr indent="261938"/>
            <a:r>
              <a:rPr lang="fr-FR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– </a:t>
            </a:r>
            <a:r>
              <a:rPr lang="fr-FR" sz="20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d’une mémoire</a:t>
            </a:r>
            <a:endParaRPr lang="fr-FR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0286" y="277071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Baskerville Old Face" panose="02020602080505020303" pitchFamily="18" charset="0"/>
              </a:rPr>
              <a:t>Les éléments de l’IHM : l’Homme</a:t>
            </a:r>
          </a:p>
        </p:txBody>
      </p:sp>
    </p:spTree>
    <p:extLst>
      <p:ext uri="{BB962C8B-B14F-4D97-AF65-F5344CB8AC3E}">
        <p14:creationId xmlns:p14="http://schemas.microsoft.com/office/powerpoint/2010/main" val="38680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38200" y="23631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Baskerville Old Face" panose="02020602080505020303" pitchFamily="18" charset="0"/>
              </a:rPr>
              <a:t>Les éléments de l’IHM : l’Homme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98939" y="90599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1-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L’information est stimulée puis détectée et interceptée par l’ensemble sensoriel (les sens) de l’humain(</a:t>
            </a:r>
            <a:r>
              <a:rPr lang="fr-FR" dirty="0" err="1">
                <a:latin typeface="Cambria" pitchFamily="18" charset="0"/>
              </a:rPr>
              <a:t>exp</a:t>
            </a:r>
            <a:r>
              <a:rPr lang="fr-FR" dirty="0">
                <a:latin typeface="Cambria" pitchFamily="18" charset="0"/>
              </a:rPr>
              <a:t>: vue, ouïe, …). </a:t>
            </a:r>
          </a:p>
          <a:p>
            <a:pPr marL="363538" indent="85725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49263" algn="l"/>
              </a:tabLst>
            </a:pPr>
            <a:r>
              <a:rPr lang="fr-FR" i="1" u="sng" dirty="0">
                <a:solidFill>
                  <a:srgbClr val="C00000"/>
                </a:solidFill>
                <a:latin typeface="Cambria" pitchFamily="18" charset="0"/>
              </a:rPr>
              <a:t> Pour la vue :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-  </a:t>
            </a:r>
            <a:r>
              <a:rPr lang="fr-FR" dirty="0">
                <a:latin typeface="Cambria" pitchFamily="18" charset="0"/>
              </a:rPr>
              <a:t>champ visuel  180° ;           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Acuité visuelle :  0.04mm-50cm;</a:t>
            </a:r>
          </a:p>
          <a:p>
            <a:pPr marL="363538" indent="85725"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                         - </a:t>
            </a:r>
            <a:r>
              <a:rPr lang="fr-FR" dirty="0">
                <a:latin typeface="Cambria" pitchFamily="18" charset="0"/>
              </a:rPr>
              <a:t>perception de la couleur, du mouvement, de la profondeur;</a:t>
            </a:r>
          </a:p>
          <a:p>
            <a:pPr marL="363538" indent="85725"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                        -  </a:t>
            </a:r>
            <a:r>
              <a:rPr lang="fr-FR" dirty="0">
                <a:latin typeface="Cambria" pitchFamily="18" charset="0"/>
              </a:rPr>
              <a:t>plus sensible aux mouvements qu’aux couleurs.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8200" y="2871116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2-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L’information est par la suite envoyée, par le processus sensoriel, à la mémoire de travail (mémoire à court terme) pour être stockées.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38200" y="5126570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4- </a:t>
            </a:r>
            <a:r>
              <a:rPr lang="fr-FR" dirty="0">
                <a:latin typeface="Cambria" pitchFamily="18" charset="0"/>
              </a:rPr>
              <a:t>Le système moteur  est responsable de gérer les mouvements motrices d’une personne suivant le raisonnement du système cognitif en réponse à l’information (ou stimulus) détectée. Par exemple: saisie sur un champs texte,  pointé la souris sur un objet graphiques, ….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8200" y="3711232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3-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La compréhension et l’interprétation de l’information  est réalisée par le système cognitif. Ce dernier permet de contrôler le comportement d’un individu (l’homme) en fonction du contenu porté par l’information. </a:t>
            </a:r>
          </a:p>
        </p:txBody>
      </p:sp>
    </p:spTree>
    <p:extLst>
      <p:ext uri="{BB962C8B-B14F-4D97-AF65-F5344CB8AC3E}">
        <p14:creationId xmlns:p14="http://schemas.microsoft.com/office/powerpoint/2010/main" val="3544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l’Homme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50177" y="88088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Le stockage de l’information  chez </a:t>
            </a:r>
            <a:r>
              <a:rPr lang="fr-FR" dirty="0" smtClean="0">
                <a:latin typeface="Cambria" pitchFamily="18" charset="0"/>
              </a:rPr>
              <a:t>l’homme </a:t>
            </a:r>
            <a:r>
              <a:rPr lang="fr-FR" dirty="0">
                <a:latin typeface="Cambria" pitchFamily="18" charset="0"/>
              </a:rPr>
              <a:t>est suivant :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0176" y="1387329"/>
            <a:ext cx="970350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i="1" dirty="0">
                <a:solidFill>
                  <a:srgbClr val="C00000"/>
                </a:solidFill>
                <a:latin typeface="Cambria" pitchFamily="18" charset="0"/>
              </a:rPr>
              <a:t>Mémoire à long terme:</a:t>
            </a:r>
            <a:r>
              <a:rPr lang="fr-FR" i="1" dirty="0"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capacité infinie avec une durée de stockage illimitée.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i="1" dirty="0">
                <a:solidFill>
                  <a:srgbClr val="6600CC"/>
                </a:solidFill>
                <a:latin typeface="Cambria" pitchFamily="18" charset="0"/>
              </a:rPr>
              <a:t>Conséquence : </a:t>
            </a:r>
            <a:r>
              <a:rPr lang="fr-FR" dirty="0">
                <a:latin typeface="Cambria" pitchFamily="18" charset="0"/>
              </a:rPr>
              <a:t>utilisation fréquente d’un logiciel (application) favorise l’apprentissage de ses fonctionnalités par répétition. 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0176" y="2571745"/>
            <a:ext cx="9703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i="1" dirty="0">
                <a:solidFill>
                  <a:srgbClr val="C00000"/>
                </a:solidFill>
                <a:latin typeface="Cambria" pitchFamily="18" charset="0"/>
              </a:rPr>
              <a:t>Mémoire à court terme:</a:t>
            </a:r>
          </a:p>
          <a:p>
            <a:pPr marL="261938" indent="-261938" algn="just"/>
            <a:r>
              <a:rPr lang="fr-FR" i="1" dirty="0">
                <a:solidFill>
                  <a:srgbClr val="C00000"/>
                </a:solidFill>
                <a:latin typeface="Cambria" pitchFamily="18" charset="0"/>
              </a:rPr>
              <a:t>-   </a:t>
            </a:r>
            <a:r>
              <a:rPr lang="fr-FR" dirty="0">
                <a:latin typeface="Cambria" pitchFamily="18" charset="0"/>
              </a:rPr>
              <a:t>Mémorisation de 7 items ± 2 (de 5 à 9 items selon leur état de fatigue ou stresse ou suivant la difficulté de compréhension du problème);</a:t>
            </a:r>
          </a:p>
          <a:p>
            <a:pPr marL="261938" indent="-261938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 Favoriser un meilleur stockage en représentant les unités d’informations par des motifs visuels et acoustiques groupés : objets avec des formes, couleurs, localisation, … en établissant des liens entres-eux.</a:t>
            </a:r>
          </a:p>
          <a:p>
            <a:pPr marL="261938" indent="-261938" algn="just">
              <a:buFontTx/>
              <a:buChar char="-"/>
            </a:pPr>
            <a:r>
              <a:rPr lang="fr-FR" dirty="0">
                <a:latin typeface="Cambria" pitchFamily="18" charset="0"/>
              </a:rPr>
              <a:t>Oubli :  15 à 30 secondes. </a:t>
            </a:r>
          </a:p>
          <a:p>
            <a:pPr marL="719138" lvl="1" indent="-261938" algn="just">
              <a:buFont typeface="Wingdings" pitchFamily="2" charset="2"/>
              <a:buChar char="Ø"/>
            </a:pPr>
            <a:r>
              <a:rPr lang="fr-FR" i="1" dirty="0">
                <a:solidFill>
                  <a:srgbClr val="6600CC"/>
                </a:solidFill>
                <a:latin typeface="Cambria" pitchFamily="18" charset="0"/>
              </a:rPr>
              <a:t>Conséquence :   </a:t>
            </a:r>
            <a:r>
              <a:rPr lang="fr-FR" dirty="0">
                <a:latin typeface="Cambria" pitchFamily="18" charset="0"/>
              </a:rPr>
              <a:t>utilisation des messages brefs (avec de mots simples mais exprimant bien l’intérêt), et à se limiter à la représentation des informations utiles à l’utilisateur afin d’éviter à la mémoire à court terme (visuelle et auditive)  d’atteindre sa limite de saturation ce qui dégradent le stockage et la gestion des informations stimulées. </a:t>
            </a:r>
            <a:endParaRPr lang="fr-FR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86972" y="185473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Baskerville Old Face" panose="02020602080505020303" pitchFamily="18" charset="0"/>
              </a:rPr>
              <a:t>Les éléments de l’IHM : l’Homme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4853" y="1030561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Quelques principes de base à satisfaire l’homme dans une IHM sont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951" y="1202891"/>
            <a:ext cx="8154101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Le temps de réponse d’un système ne dépasse pas 2 secondes ;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Accéder à l’information souhaitée pas plus de 3 clics;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4959" y="1428736"/>
            <a:ext cx="121510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56291" y="2583999"/>
            <a:ext cx="814393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latin typeface="Cambria" pitchFamily="18" charset="0"/>
            </a:endParaRPr>
          </a:p>
          <a:p>
            <a:pPr algn="just">
              <a:spcBef>
                <a:spcPts val="200"/>
              </a:spcBef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Le temps de pointage pour atteindre une cible dépend de la distance et de sa taille (suivant la loi de </a:t>
            </a:r>
            <a:r>
              <a:rPr lang="fr-FR" dirty="0" err="1">
                <a:latin typeface="Cambria" pitchFamily="18" charset="0"/>
              </a:rPr>
              <a:t>Fitts</a:t>
            </a:r>
            <a:r>
              <a:rPr lang="fr-FR" dirty="0">
                <a:latin typeface="Cambria" pitchFamily="18" charset="0"/>
              </a:rPr>
              <a:t>) : </a:t>
            </a:r>
          </a:p>
          <a:p>
            <a:pPr marL="536575" indent="-173038" algn="just">
              <a:spcBef>
                <a:spcPts val="200"/>
              </a:spcBef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 Plus l’objet cible est proche du pointeur de la souris, plus il est facile à l’atteindre et vice-versa ;</a:t>
            </a:r>
          </a:p>
          <a:p>
            <a:pPr marL="363538" indent="-188913" algn="just">
              <a:spcBef>
                <a:spcPts val="200"/>
              </a:spcBef>
            </a:pPr>
            <a:endParaRPr lang="fr-FR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609" y="4470400"/>
            <a:ext cx="6610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95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84509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Quelques principes de base à satisfaire l’homme dans une IHM sont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8348" y="1214423"/>
            <a:ext cx="82868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Utilisation des interfaces intuitives qui seront utilisables sans formation; 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La lisibilité et signification des couleurs: </a:t>
            </a:r>
          </a:p>
          <a:p>
            <a:pPr marL="174625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 Privilégier un bon contraste caractères/fond (sombre sur fond claire : noir sur blanc) , et éviter certaines combinaisons de couleurs (fatigue et stresse visuelle) :  </a:t>
            </a:r>
            <a:endParaRPr lang="fr-FR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2928935"/>
            <a:ext cx="6643734" cy="28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083" y="2928934"/>
            <a:ext cx="156686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l’Homme</a:t>
            </a:r>
          </a:p>
        </p:txBody>
      </p:sp>
    </p:spTree>
    <p:extLst>
      <p:ext uri="{BB962C8B-B14F-4D97-AF65-F5344CB8AC3E}">
        <p14:creationId xmlns:p14="http://schemas.microsoft.com/office/powerpoint/2010/main" val="3717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52596" y="857232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Quelques principes de base à satisfaire l’homme dans une IHM sont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4034" y="1142985"/>
            <a:ext cx="5643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Limiter le nombre de couleurs (7 maximum), et faire attention à la portabilité des couleurs selon : les écrans (résolution), et les personnes (faciles à distinguer);</a:t>
            </a:r>
          </a:p>
          <a:p>
            <a:pPr algn="just"/>
            <a:endParaRPr lang="fr-FR" dirty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Utiliser des couleurs suivant leur signification (rouge: stop/vert: exécuter) ou même en respectant les habitudes </a:t>
            </a:r>
            <a:r>
              <a:rPr lang="fr-FR" dirty="0" err="1">
                <a:latin typeface="Cambria" pitchFamily="18" charset="0"/>
              </a:rPr>
              <a:t>socio-culturelles</a:t>
            </a:r>
            <a:r>
              <a:rPr lang="fr-FR" dirty="0">
                <a:latin typeface="Cambria" pitchFamily="18" charset="0"/>
              </a:rPr>
              <a:t> de l’homme (rouge=joie en chine); </a:t>
            </a:r>
            <a:endParaRPr lang="fr-FR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2596" y="3429000"/>
            <a:ext cx="557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La lecture de l’écran : </a:t>
            </a:r>
          </a:p>
          <a:p>
            <a:pPr marL="261938" indent="-261938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 1</a:t>
            </a:r>
            <a:r>
              <a:rPr lang="fr-FR" baseline="30000" dirty="0">
                <a:latin typeface="Cambria" pitchFamily="18" charset="0"/>
              </a:rPr>
              <a:t>ère</a:t>
            </a:r>
            <a:r>
              <a:rPr lang="fr-FR" dirty="0">
                <a:latin typeface="Cambria" pitchFamily="18" charset="0"/>
              </a:rPr>
              <a:t> visualisation : parcours en Z; ensuite parcours sélectif; puis recherche;</a:t>
            </a:r>
          </a:p>
          <a:p>
            <a:pPr marL="261938" indent="-261938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Meilleure visibilité et accessibilité au centre. </a:t>
            </a:r>
            <a:endParaRPr lang="fr-FR" dirty="0">
              <a:solidFill>
                <a:srgbClr val="C00000"/>
              </a:solidFill>
              <a:latin typeface="Cambria" pitchFamily="18" charset="0"/>
            </a:endParaRPr>
          </a:p>
          <a:p>
            <a:pPr algn="just"/>
            <a:endParaRPr lang="fr-FR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6" y="1285861"/>
            <a:ext cx="273846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74" y="3857628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4298" y="4879646"/>
            <a:ext cx="3119434" cy="197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l’Homme</a:t>
            </a:r>
          </a:p>
        </p:txBody>
      </p:sp>
    </p:spTree>
    <p:extLst>
      <p:ext uri="{BB962C8B-B14F-4D97-AF65-F5344CB8AC3E}">
        <p14:creationId xmlns:p14="http://schemas.microsoft.com/office/powerpoint/2010/main" val="5354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52596" y="1000109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Quelques principes de base à satisfaire l’homme dans une IHM sont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10" y="1142985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Affichage du texte sur écran suivant la typographie suivante :  </a:t>
            </a:r>
          </a:p>
          <a:p>
            <a:pPr lvl="1" algn="just"/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polices sans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sérif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(sans empattement) : Arial, Calibri, Geneva, …;</a:t>
            </a:r>
          </a:p>
          <a:p>
            <a:pPr lvl="1" algn="just"/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gras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italique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souligné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ralentissent la lecture; </a:t>
            </a:r>
          </a:p>
          <a:p>
            <a:pPr lvl="1" algn="just"/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MAJUSCULES moins lisibles que les minuscules.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6910" y="2843943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Langage employé : </a:t>
            </a:r>
          </a:p>
          <a:p>
            <a:pPr marL="261938" indent="-261938" algn="just">
              <a:buFontTx/>
              <a:buChar char="-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Utiliser le langage de l’utilisateur ;</a:t>
            </a:r>
          </a:p>
          <a:p>
            <a:pPr marL="261938" indent="-261938" algn="just">
              <a:buFontTx/>
              <a:buChar char="-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Eviter les abréviations et les impasses;</a:t>
            </a:r>
          </a:p>
          <a:p>
            <a:pPr marL="261938" indent="-261938" algn="just">
              <a:buFontTx/>
              <a:buChar char="-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Respecter l’ordre des actions pour une meilleure compréhension; </a:t>
            </a:r>
          </a:p>
          <a:p>
            <a:pPr marL="261938" indent="-261938" algn="just">
              <a:buFontTx/>
              <a:buChar char="-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Produire des messages : concis; homogènes; à la voix active, à la forme affirmative; explicites; polis, ….</a:t>
            </a:r>
            <a:endParaRPr lang="fr-FR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7" y="2643183"/>
            <a:ext cx="33121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2" y="5286389"/>
            <a:ext cx="42148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6" y="4000506"/>
            <a:ext cx="1928826" cy="4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2662" y="5286390"/>
            <a:ext cx="321471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 descr="Serif and sans-serif 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1688" y="1781167"/>
            <a:ext cx="1990725" cy="504826"/>
          </a:xfrm>
          <a:prstGeom prst="rect">
            <a:avLst/>
          </a:prstGeom>
          <a:noFill/>
        </p:spPr>
      </p:pic>
      <p:pic>
        <p:nvPicPr>
          <p:cNvPr id="75780" name="Picture 4" descr="Serif and sans-serif 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82149" y="1285862"/>
            <a:ext cx="1990725" cy="561975"/>
          </a:xfrm>
          <a:prstGeom prst="rect">
            <a:avLst/>
          </a:prstGeom>
          <a:noFill/>
        </p:spPr>
      </p:pic>
      <p:grpSp>
        <p:nvGrpSpPr>
          <p:cNvPr id="22" name="Groupe 21"/>
          <p:cNvGrpSpPr/>
          <p:nvPr/>
        </p:nvGrpSpPr>
        <p:grpSpPr>
          <a:xfrm>
            <a:off x="9167834" y="1990035"/>
            <a:ext cx="142876" cy="224521"/>
            <a:chOff x="7715272" y="1704281"/>
            <a:chExt cx="142876" cy="224521"/>
          </a:xfrm>
        </p:grpSpPr>
        <p:cxnSp>
          <p:nvCxnSpPr>
            <p:cNvPr id="19" name="Connecteur droit 18"/>
            <p:cNvCxnSpPr/>
            <p:nvPr/>
          </p:nvCxnSpPr>
          <p:spPr>
            <a:xfrm rot="5400000">
              <a:off x="7679553" y="1740000"/>
              <a:ext cx="214314" cy="1428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16200000" flipH="1">
              <a:off x="7678710" y="1749364"/>
              <a:ext cx="216000" cy="1428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l’Homme</a:t>
            </a:r>
          </a:p>
        </p:txBody>
      </p:sp>
    </p:spTree>
    <p:extLst>
      <p:ext uri="{BB962C8B-B14F-4D97-AF65-F5344CB8AC3E}">
        <p14:creationId xmlns:p14="http://schemas.microsoft.com/office/powerpoint/2010/main" val="16665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538" y="859809"/>
            <a:ext cx="10515600" cy="53171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b="1" dirty="0"/>
          </a:p>
          <a:p>
            <a:pPr algn="just"/>
            <a:r>
              <a:rPr lang="fr-FR" dirty="0" smtClean="0">
                <a:latin typeface="Baskerville Old Face" panose="02020602080505020303" pitchFamily="18" charset="0"/>
              </a:rPr>
              <a:t>Un </a:t>
            </a:r>
            <a:r>
              <a:rPr lang="fr-FR" dirty="0">
                <a:latin typeface="Baskerville Old Face" panose="02020602080505020303" pitchFamily="18" charset="0"/>
              </a:rPr>
              <a:t>Système Interactif est un système dont le fonctionnement </a:t>
            </a:r>
            <a:r>
              <a:rPr lang="fr-FR" dirty="0" smtClean="0">
                <a:latin typeface="Baskerville Old Face" panose="02020602080505020303" pitchFamily="18" charset="0"/>
              </a:rPr>
              <a:t>dépend d’informations </a:t>
            </a:r>
            <a:r>
              <a:rPr lang="fr-FR" dirty="0">
                <a:latin typeface="Baskerville Old Face" panose="02020602080505020303" pitchFamily="18" charset="0"/>
              </a:rPr>
              <a:t>fournies par un environnement externe qu’il ne contrôle </a:t>
            </a:r>
            <a:r>
              <a:rPr lang="fr-FR" dirty="0" smtClean="0">
                <a:latin typeface="Baskerville Old Face" panose="02020602080505020303" pitchFamily="18" charset="0"/>
              </a:rPr>
              <a:t>pas.</a:t>
            </a:r>
          </a:p>
          <a:p>
            <a:pPr algn="just"/>
            <a:r>
              <a:rPr lang="fr-FR" dirty="0">
                <a:latin typeface="Baskerville Old Face" panose="02020602080505020303" pitchFamily="18" charset="0"/>
              </a:rPr>
              <a:t>Les Systèmes Interactifs sont également appelés ouverts, par opposition aux </a:t>
            </a:r>
            <a:r>
              <a:rPr lang="fr-FR" dirty="0" smtClean="0">
                <a:latin typeface="Baskerville Old Face" panose="02020602080505020303" pitchFamily="18" charset="0"/>
              </a:rPr>
              <a:t>systèmes fermés </a:t>
            </a:r>
            <a:r>
              <a:rPr lang="fr-FR" dirty="0">
                <a:latin typeface="Baskerville Old Face" panose="02020602080505020303" pitchFamily="18" charset="0"/>
              </a:rPr>
              <a:t>- ou autonomes – dont le fonctionnement peut être entièrement décrit par </a:t>
            </a:r>
            <a:r>
              <a:rPr lang="fr-FR" dirty="0" smtClean="0">
                <a:latin typeface="Baskerville Old Face" panose="02020602080505020303" pitchFamily="18" charset="0"/>
              </a:rPr>
              <a:t>des algorithmes</a:t>
            </a:r>
            <a:r>
              <a:rPr lang="fr-FR" dirty="0">
                <a:latin typeface="Baskerville Old Face" panose="0202060208050502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Une autre définition d’un Système Interactif selon le point de vue des praticiens </a:t>
            </a: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de l’IHM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et qui nous semble </a:t>
            </a: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la </a:t>
            </a:r>
            <a:r>
              <a:rPr lang="fr-FR" dirty="0">
                <a:solidFill>
                  <a:srgbClr val="FF0000"/>
                </a:solidFill>
                <a:latin typeface="Baskerville Old Face" panose="02020602080505020303" pitchFamily="18" charset="0"/>
              </a:rPr>
              <a:t>plus </a:t>
            </a:r>
            <a:r>
              <a:rPr lang="fr-FR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appropriée:</a:t>
            </a:r>
            <a:endParaRPr lang="fr-FR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fr-FR" dirty="0" smtClean="0">
                <a:latin typeface="Baskerville Old Face" panose="02020602080505020303" pitchFamily="18" charset="0"/>
              </a:rPr>
              <a:t>Un </a:t>
            </a:r>
            <a:r>
              <a:rPr lang="fr-FR" dirty="0">
                <a:latin typeface="Baskerville Old Face" panose="02020602080505020303" pitchFamily="18" charset="0"/>
              </a:rPr>
              <a:t>Système Interactif est un système physico-numérique en </a:t>
            </a:r>
            <a:r>
              <a:rPr lang="fr-FR" dirty="0" smtClean="0">
                <a:latin typeface="Baskerville Old Face" panose="02020602080505020303" pitchFamily="18" charset="0"/>
              </a:rPr>
              <a:t>interaction avec </a:t>
            </a:r>
            <a:r>
              <a:rPr lang="fr-FR" dirty="0">
                <a:latin typeface="Baskerville Old Face" panose="02020602080505020303" pitchFamily="18" charset="0"/>
              </a:rPr>
              <a:t>un (ou plusieurs) humain(s) (</a:t>
            </a:r>
            <a:r>
              <a:rPr lang="fr-FR" dirty="0" err="1">
                <a:latin typeface="Baskerville Old Face" panose="02020602080505020303" pitchFamily="18" charset="0"/>
              </a:rPr>
              <a:t>Coutaz</a:t>
            </a:r>
            <a:r>
              <a:rPr lang="fr-FR" dirty="0">
                <a:latin typeface="Baskerville Old Face" panose="02020602080505020303" pitchFamily="18" charset="0"/>
              </a:rPr>
              <a:t>, 2013).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04" y="113731"/>
            <a:ext cx="9526587" cy="1143000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Systèmes </a:t>
            </a:r>
            <a:r>
              <a:rPr lang="fr-FR" b="1" dirty="0" err="1" smtClean="0">
                <a:latin typeface="Baskerville Old Face" panose="02020602080505020303" pitchFamily="18" charset="0"/>
              </a:rPr>
              <a:t>Intercatifs</a:t>
            </a:r>
            <a:r>
              <a:rPr lang="fr-FR" b="1" dirty="0" smtClean="0">
                <a:latin typeface="Baskerville Old Face" panose="0202060208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8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52596" y="1142984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Quelques principes de base à satisfaire l’homme dans une IHM sont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10" y="128586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 Mettre en évidence les éléments importants pour mieux les détecter </a:t>
            </a:r>
            <a:r>
              <a:rPr lang="fr-FR" b="1" dirty="0">
                <a:latin typeface="Cambria" pitchFamily="18" charset="0"/>
              </a:rPr>
              <a:t>(1)</a:t>
            </a:r>
            <a:r>
              <a:rPr lang="fr-FR" dirty="0">
                <a:latin typeface="Cambria" pitchFamily="18" charset="0"/>
              </a:rPr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dirty="0">
                <a:latin typeface="Cambria" pitchFamily="18" charset="0"/>
              </a:rPr>
              <a:t>Regrouper les commandes en fonction  : </a:t>
            </a:r>
          </a:p>
          <a:p>
            <a:pPr algn="just"/>
            <a:r>
              <a:rPr lang="fr-FR" dirty="0">
                <a:latin typeface="Cambria" pitchFamily="18" charset="0"/>
              </a:rPr>
              <a:t>    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de leur signification </a:t>
            </a:r>
            <a:r>
              <a:rPr lang="fr-FR" b="1" dirty="0">
                <a:latin typeface="Cambria" pitchFamily="18" charset="0"/>
              </a:rPr>
              <a:t>(2)</a:t>
            </a:r>
            <a:r>
              <a:rPr lang="fr-FR" dirty="0">
                <a:latin typeface="Cambria" pitchFamily="18" charset="0"/>
              </a:rPr>
              <a:t>; </a:t>
            </a:r>
          </a:p>
          <a:p>
            <a:pPr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  - </a:t>
            </a:r>
            <a:r>
              <a:rPr lang="fr-FR" dirty="0">
                <a:latin typeface="Cambria" pitchFamily="18" charset="0"/>
              </a:rPr>
              <a:t>de l’objet auquel elles se rapportent </a:t>
            </a:r>
            <a:r>
              <a:rPr lang="fr-FR" b="1" dirty="0">
                <a:latin typeface="Cambria" pitchFamily="18" charset="0"/>
              </a:rPr>
              <a:t>(3)</a:t>
            </a:r>
            <a:r>
              <a:rPr lang="fr-FR" dirty="0">
                <a:latin typeface="Cambria" pitchFamily="18" charset="0"/>
              </a:rPr>
              <a:t>.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48" y="3214686"/>
            <a:ext cx="8134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2795730" y="278605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81482" y="278605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(2)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38678" y="278605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l’Homme</a:t>
            </a:r>
          </a:p>
        </p:txBody>
      </p:sp>
    </p:spTree>
    <p:extLst>
      <p:ext uri="{BB962C8B-B14F-4D97-AF65-F5344CB8AC3E}">
        <p14:creationId xmlns:p14="http://schemas.microsoft.com/office/powerpoint/2010/main" val="683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809720" y="983071"/>
            <a:ext cx="864399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Pour un humain c’est une </a:t>
            </a:r>
            <a:r>
              <a:rPr lang="fr-FR" dirty="0">
                <a:solidFill>
                  <a:srgbClr val="6600CC"/>
                </a:solidFill>
                <a:latin typeface="Cambria" pitchFamily="18" charset="0"/>
              </a:rPr>
              <a:t>boite noir </a:t>
            </a:r>
            <a:r>
              <a:rPr lang="fr-FR" dirty="0">
                <a:latin typeface="Cambria" pitchFamily="18" charset="0"/>
              </a:rPr>
              <a:t>: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Où il faut programmer explicitement les feedback (événements pour répondre aux besoins);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Les informations stockées et les opérations effectuées ne sont pas directement visibles.  </a:t>
            </a:r>
            <a:r>
              <a:rPr lang="fr-FR" b="1" dirty="0">
                <a:latin typeface="Cambria" pitchFamily="18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09720" y="2622096"/>
            <a:ext cx="85010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Son mode de fonctionnement est assez différents de l’homme: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[+] </a:t>
            </a:r>
            <a:r>
              <a:rPr lang="fr-FR" dirty="0">
                <a:latin typeface="Cambria" pitchFamily="18" charset="0"/>
              </a:rPr>
              <a:t>peut mémoriser un grand nombre d’informations et les retrouver rapidement sans pertes;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[+] </a:t>
            </a:r>
            <a:r>
              <a:rPr lang="fr-FR" dirty="0">
                <a:latin typeface="Cambria" pitchFamily="18" charset="0"/>
              </a:rPr>
              <a:t>peut exécuter des instructions autant de fois nécessaires sans erreurs (pas de notions de fatigue);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[-] </a:t>
            </a:r>
            <a:r>
              <a:rPr lang="fr-FR" dirty="0">
                <a:latin typeface="Cambria" pitchFamily="18" charset="0"/>
              </a:rPr>
              <a:t>incapables de faire certaines choses qui apparaissent triviales (tirer des conclusions, ne pas répéter les mêmes erreurs, ….).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38282" y="5126476"/>
            <a:ext cx="850109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Tout doit être programmé, même les actions élémentaires :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dirty="0">
                <a:latin typeface="Cambria" pitchFamily="18" charset="0"/>
              </a:rPr>
              <a:t>Naturellement, avec un considérable effort, on peut améliorer la situation et tendre vers une certaine </a:t>
            </a:r>
            <a:r>
              <a:rPr lang="fr-FR" i="1" dirty="0">
                <a:latin typeface="Cambria" pitchFamily="18" charset="0"/>
              </a:rPr>
              <a:t>intelligence artificielle </a:t>
            </a:r>
            <a:r>
              <a:rPr lang="fr-FR" dirty="0">
                <a:latin typeface="Cambria" pitchFamily="18" charset="0"/>
              </a:rPr>
              <a:t> dont les objectifs visent à rapprocher la machine à l’homme.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la Machine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809720" y="1090275"/>
            <a:ext cx="8715404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La machine est vu comme un système interactif, dont on peut considérer deux parties: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l’interface utilisateur : </a:t>
            </a:r>
            <a:r>
              <a:rPr lang="fr-FR" dirty="0">
                <a:latin typeface="Cambria" pitchFamily="18" charset="0"/>
              </a:rPr>
              <a:t>englobe tous les éléments matériels et logiciels dédiés à la capture des entrées de l’utilisateurs (clics sur souris, geste, voie, …) et à la restitution des sorties du systèmes (affichage,  mouvements….);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le noyau fonctionnel : </a:t>
            </a:r>
            <a:r>
              <a:rPr lang="fr-FR" dirty="0">
                <a:latin typeface="Cambria" pitchFamily="18" charset="0"/>
              </a:rPr>
              <a:t>contient les composants  permettant d’effectuer les différents opérations de traitements ainsi que la gestion des informations, leur stockage et leur communication avec d’autres systèmes.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09720" y="3519168"/>
            <a:ext cx="5643602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les systèmes interactifs englobent des :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dirty="0">
                <a:latin typeface="Cambria" pitchFamily="18" charset="0"/>
              </a:rPr>
              <a:t>Applications n-tiers (client-serveur);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dirty="0">
                <a:latin typeface="Cambria" pitchFamily="18" charset="0"/>
              </a:rPr>
              <a:t>Applications mobiles;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dirty="0">
                <a:latin typeface="Cambria" pitchFamily="18" charset="0"/>
              </a:rPr>
              <a:t>Sites web;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fr-FR" dirty="0">
                <a:latin typeface="Cambria" pitchFamily="18" charset="0"/>
              </a:rPr>
              <a:t>Robotique et machines Learning;</a:t>
            </a:r>
          </a:p>
          <a:p>
            <a:pPr marL="261938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fr-FR" dirty="0">
                <a:latin typeface="Cambria" pitchFamily="18" charset="0"/>
              </a:rPr>
              <a:t>Applications de la réalité virtuelle et augmentée, ....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3590605"/>
            <a:ext cx="42862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la Machine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238348" y="1095733"/>
            <a:ext cx="8143932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20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ambria" pitchFamily="18" charset="0"/>
              </a:rPr>
              <a:t>Les types d’interaction (styles d’interaction) : </a:t>
            </a:r>
            <a:r>
              <a:rPr lang="fr-FR" sz="2000" dirty="0">
                <a:latin typeface="Cambria" pitchFamily="18" charset="0"/>
              </a:rPr>
              <a:t>caractérisent les différentes manières de dialoguer/communiquer entre l’homme et la machine. </a:t>
            </a:r>
          </a:p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sz="2000" b="1" dirty="0">
                <a:solidFill>
                  <a:srgbClr val="0000FF"/>
                </a:solidFill>
                <a:latin typeface="Cambria" pitchFamily="18" charset="0"/>
              </a:rPr>
              <a:t> Les styles d’interaction classiques : 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Conversationnel (langage de commandes/Shell-Scripts); 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mbria" pitchFamily="18" charset="0"/>
              </a:rPr>
              <a:t>Interaction par formulaires </a:t>
            </a:r>
            <a:r>
              <a:rPr lang="fr-FR" sz="2000" i="1" dirty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fr-FR" sz="2000" i="1" dirty="0" err="1">
                <a:solidFill>
                  <a:srgbClr val="FF0000"/>
                </a:solidFill>
                <a:latin typeface="Cambria" pitchFamily="18" charset="0"/>
              </a:rPr>
              <a:t>formfill</a:t>
            </a:r>
            <a:r>
              <a:rPr lang="fr-FR" sz="2000" i="1" dirty="0">
                <a:solidFill>
                  <a:srgbClr val="FF0000"/>
                </a:solidFill>
                <a:latin typeface="Cambria" pitchFamily="18" charset="0"/>
              </a:rPr>
              <a:t>-in) ou tableurs;</a:t>
            </a:r>
            <a:endParaRPr lang="fr-FR" sz="2000" dirty="0">
              <a:solidFill>
                <a:srgbClr val="FF0000"/>
              </a:solidFill>
              <a:latin typeface="Cambria" pitchFamily="18" charset="0"/>
            </a:endParaRP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Navigation hypertextuelle </a:t>
            </a:r>
            <a:r>
              <a:rPr lang="fr-FR" sz="2000" i="1" dirty="0">
                <a:latin typeface="Cambria" pitchFamily="18" charset="0"/>
              </a:rPr>
              <a:t>(point-and-click);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mbria" pitchFamily="18" charset="0"/>
              </a:rPr>
              <a:t>WIMP</a:t>
            </a:r>
            <a:r>
              <a:rPr lang="fr-FR" sz="2000" dirty="0">
                <a:solidFill>
                  <a:srgbClr val="FF0000"/>
                </a:solidFill>
                <a:latin typeface="Cambria" pitchFamily="18" charset="0"/>
              </a:rPr>
              <a:t> (ensemble de styles d'interaction: Windows, icônes, menus et pointer);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Manipulation directe (édition WYSIWYG, interaction iconique);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Langage naturel écrit ou parlé (</a:t>
            </a:r>
            <a:r>
              <a:rPr lang="fr-FR" sz="2000" i="1" dirty="0" err="1">
                <a:latin typeface="Cambria" pitchFamily="18" charset="0"/>
              </a:rPr>
              <a:t>query</a:t>
            </a:r>
            <a:r>
              <a:rPr lang="fr-FR" sz="2000" i="1" dirty="0">
                <a:latin typeface="Cambria" pitchFamily="18" charset="0"/>
              </a:rPr>
              <a:t> </a:t>
            </a:r>
            <a:r>
              <a:rPr lang="fr-FR" sz="2000" i="1" dirty="0" err="1">
                <a:latin typeface="Cambria" pitchFamily="18" charset="0"/>
              </a:rPr>
              <a:t>language</a:t>
            </a:r>
            <a:r>
              <a:rPr lang="fr-FR" sz="2000" i="1" dirty="0">
                <a:latin typeface="Cambria" pitchFamily="18" charset="0"/>
              </a:rPr>
              <a:t>, commande vocale);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Interaction gestuelle </a:t>
            </a:r>
            <a:r>
              <a:rPr lang="fr-FR" sz="2000" i="1" dirty="0">
                <a:latin typeface="Cambria" pitchFamily="18" charset="0"/>
              </a:rPr>
              <a:t>(</a:t>
            </a:r>
            <a:r>
              <a:rPr lang="fr-FR" sz="2000" i="1" dirty="0" err="1">
                <a:latin typeface="Cambria" pitchFamily="18" charset="0"/>
              </a:rPr>
              <a:t>Kinect</a:t>
            </a:r>
            <a:r>
              <a:rPr lang="fr-FR" sz="2000" i="1" dirty="0">
                <a:latin typeface="Cambria" pitchFamily="18" charset="0"/>
              </a:rPr>
              <a:t>, </a:t>
            </a:r>
            <a:r>
              <a:rPr lang="fr-FR" sz="2000" i="1" dirty="0" err="1">
                <a:latin typeface="Cambria" pitchFamily="18" charset="0"/>
              </a:rPr>
              <a:t>Leap</a:t>
            </a:r>
            <a:r>
              <a:rPr lang="fr-FR" sz="2000" i="1" dirty="0">
                <a:latin typeface="Cambria" pitchFamily="18" charset="0"/>
              </a:rPr>
              <a:t>-Motion, …);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dirty="0">
                <a:latin typeface="Cambria" pitchFamily="18" charset="0"/>
              </a:rPr>
              <a:t>Interaction de la réalité virtuelle ou augmentée;</a:t>
            </a:r>
          </a:p>
          <a:p>
            <a:pPr marL="174625" indent="87313" algn="just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fr-FR" sz="2000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2000" i="1" dirty="0">
                <a:latin typeface="Cambria" pitchFamily="18" charset="0"/>
              </a:rPr>
              <a:t>……………………………</a:t>
            </a:r>
            <a:endParaRPr lang="fr-FR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52596" y="114298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Formulaires et requêtes</a:t>
            </a:r>
            <a:endParaRPr lang="fr-FR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4" y="1571612"/>
            <a:ext cx="38290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7" y="4714884"/>
            <a:ext cx="420052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095472" y="1928802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Formulaires : répondre à des questions </a:t>
            </a:r>
          </a:p>
          <a:p>
            <a:pPr marL="363538" indent="-188913" algn="just">
              <a:buFontTx/>
              <a:buChar char="-"/>
            </a:pPr>
            <a:r>
              <a:rPr lang="fr-FR" dirty="0">
                <a:latin typeface="Cambria" pitchFamily="18" charset="0"/>
              </a:rPr>
              <a:t>Pour saisir de nombreuse informations;</a:t>
            </a:r>
          </a:p>
          <a:p>
            <a:pPr marL="363538" indent="-188913" algn="just">
              <a:buFontTx/>
              <a:buChar char="-"/>
            </a:pPr>
            <a:r>
              <a:rPr lang="fr-FR" dirty="0">
                <a:latin typeface="Cambria" pitchFamily="18" charset="0"/>
              </a:rPr>
              <a:t>mécanisme simple mais fonctionnalités limitées: questions fermées (oui/non, choix multiples, listes) ou questions ouvertes (champs à remplir).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6910" y="471488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latin typeface="Cambria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Requêtes : poser des questions par des requêtes</a:t>
            </a:r>
          </a:p>
          <a:p>
            <a:pPr marL="261938" indent="187325" algn="just">
              <a:buFontTx/>
              <a:buChar char="-"/>
            </a:pPr>
            <a:r>
              <a:rPr lang="fr-FR" dirty="0">
                <a:latin typeface="Cambria" pitchFamily="18" charset="0"/>
              </a:rPr>
              <a:t> plus complexe;</a:t>
            </a:r>
          </a:p>
          <a:p>
            <a:pPr marL="261938" indent="187325" algn="just">
              <a:buFontTx/>
              <a:buChar char="-"/>
            </a:pPr>
            <a:r>
              <a:rPr lang="fr-FR" dirty="0">
                <a:latin typeface="Cambria" pitchFamily="18" charset="0"/>
              </a:rPr>
              <a:t> utilisé en base de données.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381224" y="100013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Manipulation directe</a:t>
            </a:r>
            <a:endParaRPr lang="fr-FR" dirty="0"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4034" y="1357322"/>
            <a:ext cx="8358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Représentation permanente à l’écran des objets par des métaphores.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latin typeface="Cambria" pitchFamily="18" charset="0"/>
              </a:rPr>
              <a:t>Actions physiques sur les objets : </a:t>
            </a:r>
          </a:p>
          <a:p>
            <a:pPr marL="261938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 </a:t>
            </a:r>
            <a:r>
              <a:rPr lang="fr-FR" dirty="0">
                <a:latin typeface="Cambria" pitchFamily="18" charset="0"/>
              </a:rPr>
              <a:t>pointer et cliquer;</a:t>
            </a:r>
          </a:p>
          <a:p>
            <a:pPr marL="536575" indent="-274638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illusion de travailler directement sur les objets (≠ transmettre une commande);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latin typeface="Cambria" pitchFamily="18" charset="0"/>
              </a:rPr>
              <a:t>Opérations : </a:t>
            </a:r>
            <a:r>
              <a:rPr lang="fr-FR" dirty="0">
                <a:latin typeface="Cambria" pitchFamily="18" charset="0"/>
              </a:rPr>
              <a:t>rapides et réversibles, avec effet visible immédiatement;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latin typeface="Cambria" pitchFamily="18" charset="0"/>
              </a:rPr>
              <a:t>Principe objet/action: </a:t>
            </a:r>
            <a:r>
              <a:rPr lang="fr-FR" dirty="0">
                <a:latin typeface="Cambria" pitchFamily="18" charset="0"/>
              </a:rPr>
              <a:t>l'utilisateur désigne le ou les objets qu’il veut manipuler, puis leurs  actions les unes à la suite des autres</a:t>
            </a:r>
          </a:p>
          <a:p>
            <a:pPr indent="449263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exemple : sélection de texte, puis centrer italique.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64" y="3143272"/>
            <a:ext cx="242889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7810512" y="3929090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Métaphores du bureau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6910" y="4786347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[+] </a:t>
            </a:r>
            <a:r>
              <a:rPr lang="fr-FR" dirty="0">
                <a:latin typeface="Cambria" pitchFamily="18" charset="0"/>
              </a:rPr>
              <a:t>impression d’agir sur l’environnement</a:t>
            </a:r>
          </a:p>
          <a:p>
            <a:pPr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[-] </a:t>
            </a:r>
            <a:r>
              <a:rPr lang="fr-FR" dirty="0">
                <a:latin typeface="Cambria" pitchFamily="18" charset="0"/>
              </a:rPr>
              <a:t>Encombrement de l’écran ;  </a:t>
            </a:r>
          </a:p>
          <a:p>
            <a:pPr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[-] </a:t>
            </a:r>
            <a:r>
              <a:rPr lang="fr-FR" dirty="0">
                <a:latin typeface="Cambria" pitchFamily="18" charset="0"/>
              </a:rPr>
              <a:t>Ambiguïté du sens des icônes</a:t>
            </a:r>
          </a:p>
          <a:p>
            <a:pPr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[-] </a:t>
            </a:r>
            <a:r>
              <a:rPr lang="fr-FR" dirty="0">
                <a:latin typeface="Cambria" pitchFamily="18" charset="0"/>
              </a:rPr>
              <a:t>Problème du choix de la métaphore.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endParaRPr lang="fr-FR" dirty="0">
              <a:latin typeface="Cambria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32" y="4500594"/>
            <a:ext cx="321467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91915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dirty="0" err="1">
                <a:solidFill>
                  <a:srgbClr val="0000FF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-Menu-Pointer</a:t>
            </a:r>
            <a:endParaRPr lang="fr-FR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9786" y="1276344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W :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=&gt; </a:t>
            </a:r>
            <a:r>
              <a:rPr lang="fr-FR" dirty="0">
                <a:latin typeface="Cambria" pitchFamily="18" charset="0"/>
              </a:rPr>
              <a:t>Systèmes de fenêtrage.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08" y="1633535"/>
            <a:ext cx="5212856" cy="23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66910" y="3776674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Multifenêtrage : </a:t>
            </a:r>
          </a:p>
          <a:p>
            <a:pPr indent="363538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sans superposition : mosaïque;</a:t>
            </a:r>
          </a:p>
          <a:p>
            <a:pPr marL="449263" indent="-85725">
              <a:buFontTx/>
              <a:buChar char="-"/>
            </a:pPr>
            <a:r>
              <a:rPr lang="fr-FR" dirty="0">
                <a:latin typeface="Cambria" pitchFamily="18" charset="0"/>
              </a:rPr>
              <a:t>avec superposition =&gt; Problèmes : informations masquées + Perte de temps d’accès à la fenêtre masquée.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72" y="4062427"/>
            <a:ext cx="160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4950" y="4062427"/>
            <a:ext cx="1543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309786" y="5634062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Hiérarchique : </a:t>
            </a:r>
          </a:p>
          <a:p>
            <a:pPr indent="363538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fenêtre d’application avec fenêtres filles.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65" y="5491186"/>
            <a:ext cx="166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8572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u="sng" dirty="0" err="1">
                <a:solidFill>
                  <a:srgbClr val="0000FF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-Menu-Pointer</a:t>
            </a:r>
            <a:endParaRPr lang="fr-FR" dirty="0"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9786" y="1214435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i="1" dirty="0">
                <a:solidFill>
                  <a:srgbClr val="6600CC"/>
                </a:solidFill>
                <a:latin typeface="Cambria" pitchFamily="18" charset="0"/>
              </a:rPr>
              <a:t>Fenêtre d’application : </a:t>
            </a:r>
          </a:p>
          <a:p>
            <a:pPr indent="174625" algn="just"/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dirty="0">
                <a:latin typeface="Cambria" pitchFamily="18" charset="0"/>
              </a:rPr>
              <a:t>Fenêtre principale : espace principale de travail;</a:t>
            </a:r>
          </a:p>
          <a:p>
            <a:pPr indent="174625" algn="just">
              <a:buFontTx/>
              <a:buChar char="-"/>
            </a:pPr>
            <a:r>
              <a:rPr lang="fr-FR" dirty="0">
                <a:latin typeface="Cambria" pitchFamily="18" charset="0"/>
              </a:rPr>
              <a:t>Fenêtre filles : pour contenir les différentes opérations abstraites de l’application  (</a:t>
            </a:r>
            <a:r>
              <a:rPr lang="fr-FR" dirty="0" err="1">
                <a:latin typeface="Cambria" pitchFamily="18" charset="0"/>
              </a:rPr>
              <a:t>exple</a:t>
            </a:r>
            <a:r>
              <a:rPr lang="fr-FR" dirty="0">
                <a:latin typeface="Cambria" pitchFamily="18" charset="0"/>
              </a:rPr>
              <a:t>: contenir un document dans Microsoft).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9786" y="2500319"/>
            <a:ext cx="835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i="1" dirty="0">
                <a:solidFill>
                  <a:srgbClr val="6600CC"/>
                </a:solidFill>
                <a:latin typeface="Cambria" pitchFamily="18" charset="0"/>
              </a:rPr>
              <a:t> Fenêtres utilitaires:</a:t>
            </a:r>
          </a:p>
          <a:p>
            <a:pPr algn="just"/>
            <a:r>
              <a:rPr lang="fr-FR" dirty="0">
                <a:latin typeface="Cambria" pitchFamily="18" charset="0"/>
              </a:rPr>
              <a:t> </a:t>
            </a:r>
          </a:p>
          <a:p>
            <a:pPr marL="623888" indent="87313" algn="just">
              <a:buFontTx/>
              <a:buChar char="-"/>
            </a:pPr>
            <a:r>
              <a:rPr lang="fr-FR" dirty="0">
                <a:latin typeface="Cambria" pitchFamily="18" charset="0"/>
              </a:rPr>
              <a:t>Palette d’option;</a:t>
            </a:r>
          </a:p>
          <a:p>
            <a:pPr indent="174625" algn="just">
              <a:buFontTx/>
              <a:buChar char="-"/>
            </a:pPr>
            <a:endParaRPr lang="fr-FR" dirty="0">
              <a:latin typeface="Cambria" pitchFamily="18" charset="0"/>
            </a:endParaRPr>
          </a:p>
          <a:p>
            <a:pPr indent="174625" algn="just">
              <a:buFontTx/>
              <a:buChar char="-"/>
            </a:pPr>
            <a:endParaRPr lang="fr-FR" dirty="0">
              <a:latin typeface="Cambria" pitchFamily="18" charset="0"/>
            </a:endParaRPr>
          </a:p>
          <a:p>
            <a:pPr indent="174625" algn="just">
              <a:buFontTx/>
              <a:buChar char="-"/>
            </a:pPr>
            <a:endParaRPr lang="fr-FR" dirty="0">
              <a:latin typeface="Cambria" pitchFamily="18" charset="0"/>
            </a:endParaRPr>
          </a:p>
          <a:p>
            <a:pPr marL="623888" indent="87313" algn="just">
              <a:buFontTx/>
              <a:buChar char="-"/>
            </a:pPr>
            <a:r>
              <a:rPr lang="fr-FR" dirty="0">
                <a:latin typeface="Cambria" pitchFamily="18" charset="0"/>
              </a:rPr>
              <a:t> Fenêtres jaillissantes (pop-up) : </a:t>
            </a:r>
            <a:r>
              <a:rPr lang="fr-FR" dirty="0" err="1">
                <a:latin typeface="Cambria" pitchFamily="18" charset="0"/>
              </a:rPr>
              <a:t>infobulle</a:t>
            </a:r>
            <a:r>
              <a:rPr lang="fr-FR" dirty="0">
                <a:latin typeface="Cambria" pitchFamily="18" charset="0"/>
              </a:rPr>
              <a:t>, bulle d’aide, aide contextuelle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4" y="2786071"/>
            <a:ext cx="17145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38" y="4643458"/>
            <a:ext cx="5214974" cy="21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64" y="4500582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110326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u="sng" dirty="0" err="1">
                <a:solidFill>
                  <a:srgbClr val="6600CC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-Menu-Pointer</a:t>
            </a:r>
            <a:endParaRPr lang="fr-FR" dirty="0"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1817642"/>
            <a:ext cx="850109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i="1" dirty="0">
                <a:solidFill>
                  <a:srgbClr val="6600CC"/>
                </a:solidFill>
                <a:latin typeface="Cambria" pitchFamily="18" charset="0"/>
              </a:rPr>
              <a:t>Fenêtres de dialogue:</a:t>
            </a:r>
          </a:p>
          <a:p>
            <a:pPr indent="87313" algn="just">
              <a:spcBef>
                <a:spcPts val="200"/>
              </a:spcBef>
              <a:spcAft>
                <a:spcPts val="600"/>
              </a:spcAft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 </a:t>
            </a:r>
            <a:r>
              <a:rPr lang="fr-FR" dirty="0">
                <a:latin typeface="Cambria" pitchFamily="18" charset="0"/>
              </a:rPr>
              <a:t>Fenêtre permettant l’interaction entre le système et l’utilisateur</a:t>
            </a:r>
          </a:p>
          <a:p>
            <a:pPr indent="87313" algn="just">
              <a:spcBef>
                <a:spcPts val="200"/>
              </a:spcBef>
              <a:spcAft>
                <a:spcPts val="600"/>
              </a:spcAft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 </a:t>
            </a:r>
            <a:r>
              <a:rPr lang="fr-FR" dirty="0">
                <a:latin typeface="Cambria" pitchFamily="18" charset="0"/>
              </a:rPr>
              <a:t>Fenêtres modales : </a:t>
            </a:r>
          </a:p>
          <a:p>
            <a:pPr marL="363538" indent="85725" algn="just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prend le contrôle total de l’écran et le clavier jusqu’à ce la question posée soit répondue par l’utilisateur;</a:t>
            </a:r>
          </a:p>
          <a:p>
            <a:pPr marL="363538" indent="85725" algn="just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on doit fermer le dialogue pour retourner à la fenêtre principale;</a:t>
            </a:r>
          </a:p>
          <a:p>
            <a:pPr marL="363538" indent="85725" algn="just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fenêtre déplaçable pour laisser l’utilisateur voir la tâche amont.</a:t>
            </a:r>
          </a:p>
          <a:p>
            <a:pPr marL="87313" algn="just">
              <a:spcBef>
                <a:spcPts val="200"/>
              </a:spcBef>
              <a:spcAft>
                <a:spcPts val="600"/>
              </a:spcAft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-  </a:t>
            </a:r>
            <a:r>
              <a:rPr lang="fr-FR" dirty="0">
                <a:latin typeface="Cambria" pitchFamily="18" charset="0"/>
              </a:rPr>
              <a:t>Fenêtres non modales : </a:t>
            </a:r>
          </a:p>
          <a:p>
            <a:pPr marL="363538" indent="85725" algn="just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on peut passer de la fenêtre de dialogue à la fenêtre principale;</a:t>
            </a:r>
          </a:p>
          <a:p>
            <a:pPr marL="363538" indent="85725" algn="just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dirty="0">
                <a:latin typeface="Cambria" pitchFamily="18" charset="0"/>
              </a:rPr>
              <a:t>l’utilisateur peut abandonner temporairement la tâche en cours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52596" y="100015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u="sng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-Menu-Pointer</a:t>
            </a:r>
            <a:endParaRPr lang="fr-FR" dirty="0"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5472" y="1571656"/>
            <a:ext cx="4929254" cy="48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 typeface="Arial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fr-FR" i="1" dirty="0">
                <a:solidFill>
                  <a:srgbClr val="6600CC"/>
                </a:solidFill>
                <a:latin typeface="Cambria" pitchFamily="18" charset="0"/>
              </a:rPr>
              <a:t>Fenêtres de dialogue:</a:t>
            </a:r>
          </a:p>
          <a:p>
            <a:pPr indent="174625" algn="just">
              <a:spcAft>
                <a:spcPts val="200"/>
              </a:spcAft>
            </a:pPr>
            <a:r>
              <a:rPr lang="fr-FR" i="1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b="1" dirty="0">
                <a:latin typeface="Cambria" pitchFamily="18" charset="0"/>
              </a:rPr>
              <a:t>Règles : </a:t>
            </a:r>
          </a:p>
          <a:p>
            <a:pPr marL="363538" indent="1730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latin typeface="Cambria" pitchFamily="18" charset="0"/>
              </a:rPr>
              <a:t>Regroupements -&gt; succession de dialogues;</a:t>
            </a:r>
          </a:p>
          <a:p>
            <a:pPr marL="363538" indent="1730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latin typeface="Cambria" pitchFamily="18" charset="0"/>
              </a:rPr>
              <a:t>Nommer les groupes;</a:t>
            </a:r>
          </a:p>
          <a:p>
            <a:pPr marL="363538" indent="1730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latin typeface="Cambria" pitchFamily="18" charset="0"/>
              </a:rPr>
              <a:t>Fenêtres modales(sauf pour les dialogues de recherche);</a:t>
            </a:r>
          </a:p>
          <a:p>
            <a:pPr marL="363538" indent="1730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latin typeface="Cambria" pitchFamily="18" charset="0"/>
              </a:rPr>
              <a:t>Pas plus de 5 boutons;</a:t>
            </a:r>
          </a:p>
          <a:p>
            <a:pPr marL="363538" indent="1730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latin typeface="Cambria" pitchFamily="18" charset="0"/>
              </a:rPr>
              <a:t>Contient toujours au moins les boutons OK, Annuler (+ Aide);</a:t>
            </a:r>
          </a:p>
          <a:p>
            <a:pPr marL="363538" indent="1730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latin typeface="Cambria" pitchFamily="18" charset="0"/>
              </a:rPr>
              <a:t>Boutons concernant l'ensemble des onglets : à l'extérieur des onglets</a:t>
            </a:r>
          </a:p>
          <a:p>
            <a:pPr indent="174625" algn="just">
              <a:spcAft>
                <a:spcPts val="200"/>
              </a:spcAft>
            </a:pP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 </a:t>
            </a:r>
            <a:r>
              <a:rPr lang="fr-FR" b="1" dirty="0">
                <a:latin typeface="Cambria" pitchFamily="18" charset="0"/>
              </a:rPr>
              <a:t>Contrôles et erreurs:</a:t>
            </a:r>
          </a:p>
          <a:p>
            <a:pPr marL="449263" indent="-85725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fr-FR" sz="1700" dirty="0">
                <a:solidFill>
                  <a:srgbClr val="0000FF"/>
                </a:solidFill>
                <a:latin typeface="Cambria" pitchFamily="18" charset="0"/>
              </a:rPr>
              <a:t>si une erreur est détectée : </a:t>
            </a:r>
            <a:r>
              <a:rPr lang="fr-FR" sz="1700" dirty="0">
                <a:latin typeface="Cambria" pitchFamily="18" charset="0"/>
              </a:rPr>
              <a:t>affichage d’un message d'erreur et positionnement du curseur sur la saisie mise en cause;</a:t>
            </a:r>
          </a:p>
          <a:p>
            <a:pPr marL="363538" algn="just">
              <a:spcAft>
                <a:spcPts val="200"/>
              </a:spcAft>
              <a:buFont typeface="Wingdings" pitchFamily="2" charset="2"/>
              <a:buChar char="ü"/>
            </a:pPr>
            <a:r>
              <a:rPr lang="fr-FR" sz="17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sz="1700" dirty="0">
                <a:solidFill>
                  <a:srgbClr val="0000FF"/>
                </a:solidFill>
                <a:latin typeface="Cambria" pitchFamily="18" charset="0"/>
              </a:rPr>
              <a:t>Annuler : </a:t>
            </a:r>
            <a:r>
              <a:rPr lang="fr-FR" sz="1700" dirty="0">
                <a:latin typeface="Cambria" pitchFamily="18" charset="0"/>
              </a:rPr>
              <a:t>aucune entrée faite sur le dialogue ne doit être prise en compte.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94" y="2000284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799" y="1295400"/>
            <a:ext cx="10613409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fr-F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Ensemble des </a:t>
            </a:r>
            <a:r>
              <a:rPr lang="en-US" altLang="fr-FR" b="1" dirty="0" err="1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dispositifs</a:t>
            </a:r>
            <a:r>
              <a:rPr lang="en-US" altLang="fr-FR" b="1" dirty="0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 mat</a:t>
            </a:r>
            <a:r>
              <a:rPr lang="fr-FR" altLang="fr-FR" b="1" dirty="0" err="1" smtClean="0">
                <a:solidFill>
                  <a:srgbClr val="F63F1B"/>
                </a:solidFill>
                <a:latin typeface="Baskerville Old Face" panose="02020602080505020303" pitchFamily="18" charset="0"/>
                <a:ea typeface="ヒラギノ角ゴ Pro W3" charset="-128"/>
              </a:rPr>
              <a:t>ér</a:t>
            </a:r>
            <a:r>
              <a:rPr lang="fr-FR" altLang="fr-FR" b="1" dirty="0" err="1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i</a:t>
            </a:r>
            <a:r>
              <a:rPr lang="en-US" altLang="fr-FR" b="1" dirty="0" err="1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els</a:t>
            </a:r>
            <a:r>
              <a:rPr lang="en-US" altLang="fr-FR" b="1" dirty="0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 et </a:t>
            </a:r>
            <a:r>
              <a:rPr lang="en-US" altLang="fr-FR" b="1" dirty="0" err="1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logiciels</a:t>
            </a:r>
            <a:r>
              <a:rPr lang="en-US" altLang="fr-FR" b="1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permettant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à un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utilisateur</a:t>
            </a:r>
            <a:r>
              <a:rPr lang="en-US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d’interagir</a:t>
            </a:r>
            <a:r>
              <a:rPr lang="en-US" altLang="fr-FR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avec un </a:t>
            </a:r>
            <a:r>
              <a:rPr lang="fr-FR" altLang="fr-FR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ヒラギノ角ゴ Pro W3" charset="-128"/>
              </a:rPr>
              <a:t>système </a:t>
            </a:r>
            <a:r>
              <a:rPr lang="en-US" altLang="fr-FR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interactif</a:t>
            </a:r>
            <a:endParaRPr lang="en-US" altLang="fr-FR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>
              <a:buFontTx/>
              <a:buNone/>
            </a:pPr>
            <a:endParaRPr lang="en-US" altLang="fr-F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fr-F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fr-F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fr-F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fr-F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"/>
            </a:pPr>
            <a:r>
              <a:rPr lang="fr-FR" altLang="fr-FR" sz="2400" b="1" dirty="0" smtClean="0">
                <a:latin typeface="Baskerville Old Face" panose="02020602080505020303" pitchFamily="18" charset="0"/>
              </a:rPr>
              <a:t>UI, GUI, Interface Graphique (écran/clavier/souris)</a:t>
            </a:r>
          </a:p>
          <a:p>
            <a:pPr>
              <a:buFont typeface="Symbol" panose="05050102010706020507" pitchFamily="18" charset="2"/>
              <a:buChar char=""/>
            </a:pPr>
            <a:r>
              <a:rPr lang="fr-FR" altLang="fr-FR" sz="2400" b="1" dirty="0" smtClean="0">
                <a:latin typeface="Baskerville Old Face" panose="02020602080505020303" pitchFamily="18" charset="0"/>
              </a:rPr>
              <a:t>IHM = langage d</a:t>
            </a:r>
            <a:r>
              <a:rPr lang="ja-JP" altLang="fr-FR" sz="2400" b="1" dirty="0" smtClean="0">
                <a:latin typeface="Baskerville Old Face" panose="02020602080505020303" pitchFamily="18" charset="0"/>
              </a:rPr>
              <a:t>’</a:t>
            </a:r>
            <a:r>
              <a:rPr lang="fr-FR" altLang="ja-JP" sz="2400" b="1" dirty="0" smtClean="0">
                <a:latin typeface="Baskerville Old Face" panose="02020602080505020303" pitchFamily="18" charset="0"/>
              </a:rPr>
              <a:t>entrée, de sortie, gestion de l</a:t>
            </a:r>
            <a:r>
              <a:rPr lang="ja-JP" altLang="fr-FR" sz="2400" b="1" dirty="0" smtClean="0">
                <a:latin typeface="Baskerville Old Face" panose="02020602080505020303" pitchFamily="18" charset="0"/>
              </a:rPr>
              <a:t>’</a:t>
            </a:r>
            <a:r>
              <a:rPr lang="fr-FR" altLang="ja-JP" sz="2400" b="1" dirty="0" smtClean="0">
                <a:latin typeface="Baskerville Old Face" panose="02020602080505020303" pitchFamily="18" charset="0"/>
              </a:rPr>
              <a:t>interaction</a:t>
            </a:r>
            <a:endParaRPr lang="fr-FR" altLang="fr-FR" sz="2400" b="1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9413" y="30480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Interface Homme-Machine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0" y="2447788"/>
            <a:ext cx="5827594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92867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u="sng" dirty="0" err="1">
                <a:solidFill>
                  <a:srgbClr val="6600CC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-Menu-Pointer</a:t>
            </a:r>
            <a:endParaRPr lang="fr-FR" dirty="0">
              <a:latin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25" y="1285860"/>
            <a:ext cx="76485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92867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u="sng" dirty="0" err="1">
                <a:solidFill>
                  <a:srgbClr val="6600CC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-Menu-Pointer</a:t>
            </a:r>
            <a:endParaRPr lang="fr-FR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1438278"/>
            <a:ext cx="8286808" cy="47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995381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u="sng" dirty="0">
                <a:solidFill>
                  <a:srgbClr val="6600CC"/>
                </a:solidFill>
                <a:latin typeface="Cambria" pitchFamily="18" charset="0"/>
              </a:rPr>
              <a:t>Menu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-Pointer</a:t>
            </a:r>
            <a:endParaRPr lang="fr-FR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1352572"/>
            <a:ext cx="7810500" cy="53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881158" y="89536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u="sng" dirty="0">
                <a:solidFill>
                  <a:srgbClr val="6600CC"/>
                </a:solidFill>
                <a:latin typeface="Cambria" pitchFamily="18" charset="0"/>
              </a:rPr>
              <a:t>Menu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-Pointer</a:t>
            </a:r>
            <a:endParaRPr lang="fr-FR" dirty="0"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1466848"/>
            <a:ext cx="8039100" cy="53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24034" y="8450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Exemples de styles d’interaction : 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WIMP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 : 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Window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</a:t>
            </a:r>
            <a:r>
              <a:rPr lang="fr-FR" b="1" dirty="0" err="1">
                <a:solidFill>
                  <a:srgbClr val="C00000"/>
                </a:solidFill>
                <a:latin typeface="Cambria" pitchFamily="18" charset="0"/>
              </a:rPr>
              <a:t>Icon</a:t>
            </a:r>
            <a:r>
              <a:rPr lang="fr-FR" b="1" dirty="0">
                <a:solidFill>
                  <a:srgbClr val="C00000"/>
                </a:solidFill>
                <a:latin typeface="Cambria" pitchFamily="18" charset="0"/>
              </a:rPr>
              <a:t>-Menu-</a:t>
            </a:r>
            <a:r>
              <a:rPr lang="fr-FR" b="1" u="sng" dirty="0">
                <a:solidFill>
                  <a:srgbClr val="6600CC"/>
                </a:solidFill>
                <a:latin typeface="Cambria" pitchFamily="18" charset="0"/>
              </a:rPr>
              <a:t>Pointer</a:t>
            </a:r>
            <a:endParaRPr lang="fr-FR" u="sng" dirty="0">
              <a:solidFill>
                <a:srgbClr val="6600CC"/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39" y="1285861"/>
            <a:ext cx="70961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38200" y="14135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latin typeface="Garamond" pitchFamily="18" charset="0"/>
              </a:rPr>
              <a:t>Les éléments de l’IHM : </a:t>
            </a:r>
            <a:r>
              <a:rPr lang="fr-FR" sz="3400" b="1" dirty="0" smtClean="0">
                <a:latin typeface="Garamond" pitchFamily="18" charset="0"/>
              </a:rPr>
              <a:t>Interaction </a:t>
            </a:r>
            <a:endParaRPr lang="fr-FR" sz="3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524000" y="1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 smtClean="0">
                <a:latin typeface="Baskerville Old Face" panose="02020602080505020303" pitchFamily="18" charset="0"/>
              </a:rPr>
              <a:t>Domaine IHM</a:t>
            </a:r>
            <a:endParaRPr lang="fr-FR" sz="34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C454-2FF4-45A0-8A21-A6CDAE4EFA1B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95472" y="85723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L'interaction homme-machine : un domaine fortement pluri-et interdisciplinaire.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FFAF-4A97-4AF6-AF77-519A10DEB608}" type="datetime10">
              <a:rPr lang="fr-FR" smtClean="0"/>
              <a:pPr/>
              <a:t>09:18</a:t>
            </a:fld>
            <a:endParaRPr lang="fr-F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571613"/>
            <a:ext cx="8358246" cy="479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19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4924"/>
            <a:ext cx="7498080" cy="76675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Interface </a:t>
            </a:r>
            <a:r>
              <a:rPr lang="en-US" sz="2000" b="1" dirty="0" err="1">
                <a:solidFill>
                  <a:srgbClr val="000000"/>
                </a:solidFill>
              </a:rPr>
              <a:t>Homme</a:t>
            </a:r>
            <a:r>
              <a:rPr lang="en-US" sz="2000" b="1" dirty="0">
                <a:solidFill>
                  <a:srgbClr val="000000"/>
                </a:solidFill>
              </a:rPr>
              <a:t> – Machine</a:t>
            </a:r>
          </a:p>
          <a:p>
            <a:r>
              <a:rPr lang="en-US" sz="2000" b="1" dirty="0">
                <a:solidFill>
                  <a:srgbClr val="000000"/>
                </a:solidFill>
                <a:sym typeface="Wingdings 2" pitchFamily="18" charset="2"/>
              </a:rPr>
              <a:t>Interaction(s) </a:t>
            </a:r>
            <a:r>
              <a:rPr lang="en-US" sz="2000" b="1" dirty="0" err="1">
                <a:solidFill>
                  <a:srgbClr val="000000"/>
                </a:solidFill>
                <a:sym typeface="Wingdings 2" pitchFamily="18" charset="2"/>
              </a:rPr>
              <a:t>Homme</a:t>
            </a:r>
            <a:r>
              <a:rPr lang="en-US" sz="2000" b="1" dirty="0">
                <a:solidFill>
                  <a:srgbClr val="000000"/>
                </a:solidFill>
                <a:sym typeface="Wingdings 2" pitchFamily="18" charset="2"/>
              </a:rPr>
              <a:t> –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4034" y="2071678"/>
            <a:ext cx="4207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Pourquoi Interaction et pas Interface?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242886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Baskerville Old Face" panose="02020602080505020303" pitchFamily="18" charset="0"/>
              </a:rPr>
              <a:t>Les boutons, les menus, les couleurs, les icônes, les animations ne suffisent pas à rendre un système utilisable (facile à apprendre, facile à utiliser, en adéquation avec les besoins, limitant les erreurs…)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2596" y="4071942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Ce qui compte aussi, c’est l’interaction :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Baskerville Old Face" panose="02020602080505020303" pitchFamily="18" charset="0"/>
              </a:rPr>
              <a:t>– la séquence d’actions nécessaires pour accomplir une tâche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Baskerville Old Face" panose="02020602080505020303" pitchFamily="18" charset="0"/>
              </a:rPr>
              <a:t>– l’adéquation entre le système et le contexte dans lequel il est utilisé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714E-5FBB-44BB-A2BB-5DB56F6D81F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79413" y="304800"/>
            <a:ext cx="8993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I? Homme-Machine</a:t>
            </a:r>
          </a:p>
        </p:txBody>
      </p:sp>
    </p:spTree>
    <p:extLst>
      <p:ext uri="{BB962C8B-B14F-4D97-AF65-F5344CB8AC3E}">
        <p14:creationId xmlns:p14="http://schemas.microsoft.com/office/powerpoint/2010/main" val="36967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304800"/>
            <a:ext cx="8993187" cy="11430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Communication Homme-Machine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295400"/>
            <a:ext cx="9601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/>
              <a:t>	</a:t>
            </a:r>
            <a:r>
              <a:rPr lang="fr-FR" altLang="fr-FR" b="1" dirty="0" smtClean="0">
                <a:latin typeface="Baskerville Old Face" panose="02020602080505020303" pitchFamily="18" charset="0"/>
              </a:rPr>
              <a:t>Etude de la </a:t>
            </a:r>
            <a:r>
              <a:rPr lang="fr-FR" altLang="fr-FR" b="1" dirty="0" smtClean="0">
                <a:solidFill>
                  <a:srgbClr val="F63F1B"/>
                </a:solidFill>
                <a:latin typeface="Baskerville Old Face" panose="02020602080505020303" pitchFamily="18" charset="0"/>
              </a:rPr>
              <a:t>conception</a:t>
            </a:r>
            <a:r>
              <a:rPr lang="fr-FR" altLang="fr-FR" b="1" dirty="0" smtClean="0">
                <a:latin typeface="Baskerville Old Face" panose="02020602080505020303" pitchFamily="18" charset="0"/>
              </a:rPr>
              <a:t> des systèmes informatiques interactifs</a:t>
            </a:r>
            <a:endParaRPr lang="fr-FR" altLang="fr-FR" sz="2400" b="1" dirty="0" smtClean="0">
              <a:latin typeface="Baskerville Old Face" panose="020206020805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Baskerville Old Face" panose="02020602080505020303" pitchFamily="18" charset="0"/>
              </a:rPr>
              <a:t>		</a:t>
            </a:r>
            <a:endParaRPr lang="en-US" altLang="fr-FR" b="1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lvl="1">
              <a:buFont typeface="Symbol" panose="05050102010706020507" pitchFamily="18" charset="2"/>
              <a:buChar char=""/>
            </a:pPr>
            <a:r>
              <a:rPr lang="fr-FR" altLang="fr-FR" dirty="0" smtClean="0">
                <a:latin typeface="Baskerville Old Face" panose="02020602080505020303" pitchFamily="18" charset="0"/>
              </a:rPr>
              <a:t> contrôle aérien, centrale nucléaire : sécurité</a:t>
            </a:r>
          </a:p>
          <a:p>
            <a:pPr lvl="1">
              <a:buFont typeface="Symbol" panose="05050102010706020507" pitchFamily="18" charset="2"/>
              <a:buChar char=""/>
            </a:pPr>
            <a:r>
              <a:rPr lang="fr-FR" altLang="fr-FR" dirty="0" smtClean="0">
                <a:latin typeface="Baskerville Old Face" panose="02020602080505020303" pitchFamily="18" charset="0"/>
              </a:rPr>
              <a:t> bureautique : productivité</a:t>
            </a:r>
          </a:p>
          <a:p>
            <a:pPr lvl="1">
              <a:buFont typeface="Symbol" panose="05050102010706020507" pitchFamily="18" charset="2"/>
              <a:buChar char=""/>
            </a:pPr>
            <a:r>
              <a:rPr lang="fr-FR" altLang="fr-FR" dirty="0" smtClean="0">
                <a:latin typeface="Baskerville Old Face" panose="02020602080505020303" pitchFamily="18" charset="0"/>
              </a:rPr>
              <a:t> jeux : engagement des utilisateurs</a:t>
            </a:r>
            <a:endParaRPr lang="fr-FR" altLang="fr-FR" sz="2000" b="1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6188" y="66556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b="1" dirty="0"/>
          </a:p>
          <a:p>
            <a:pPr algn="just"/>
            <a:r>
              <a:rPr lang="fr-FR" dirty="0" smtClean="0">
                <a:latin typeface="Baskerville Old Face" panose="02020602080505020303" pitchFamily="18" charset="0"/>
              </a:rPr>
              <a:t>L’interface </a:t>
            </a:r>
            <a:r>
              <a:rPr lang="fr-FR" dirty="0">
                <a:latin typeface="Baskerville Old Face" panose="02020602080505020303" pitchFamily="18" charset="0"/>
              </a:rPr>
              <a:t>Utilisateur (IU) est l’ensemble des dispositifs matériels </a:t>
            </a:r>
            <a:r>
              <a:rPr lang="fr-FR" dirty="0" smtClean="0">
                <a:latin typeface="Baskerville Old Face" panose="02020602080505020303" pitchFamily="18" charset="0"/>
              </a:rPr>
              <a:t>et logiciels </a:t>
            </a:r>
            <a:r>
              <a:rPr lang="fr-FR" dirty="0">
                <a:latin typeface="Baskerville Old Face" panose="02020602080505020303" pitchFamily="18" charset="0"/>
              </a:rPr>
              <a:t>qui permettent à un utilisateur de commander, contrôler, superviser un </a:t>
            </a:r>
            <a:r>
              <a:rPr lang="fr-FR" dirty="0" smtClean="0">
                <a:latin typeface="Baskerville Old Face" panose="02020602080505020303" pitchFamily="18" charset="0"/>
              </a:rPr>
              <a:t>système interactif.</a:t>
            </a:r>
            <a:endParaRPr lang="fr-FR" dirty="0">
              <a:latin typeface="Baskerville Old Face" panose="02020602080505020303" pitchFamily="18" charset="0"/>
            </a:endParaRPr>
          </a:p>
          <a:p>
            <a:pPr algn="just"/>
            <a:r>
              <a:rPr lang="fr-FR" dirty="0" smtClean="0">
                <a:latin typeface="Baskerville Old Face" panose="02020602080505020303" pitchFamily="18" charset="0"/>
              </a:rPr>
              <a:t>Une </a:t>
            </a:r>
            <a:r>
              <a:rPr lang="fr-FR" dirty="0">
                <a:latin typeface="Baskerville Old Face" panose="02020602080505020303" pitchFamily="18" charset="0"/>
              </a:rPr>
              <a:t>Interface utilisateur est le moyen de communication entre </a:t>
            </a:r>
            <a:r>
              <a:rPr lang="fr-FR" dirty="0" smtClean="0">
                <a:latin typeface="Baskerville Old Face" panose="02020602080505020303" pitchFamily="18" charset="0"/>
              </a:rPr>
              <a:t>l’homme et </a:t>
            </a:r>
            <a:r>
              <a:rPr lang="fr-FR" dirty="0">
                <a:latin typeface="Baskerville Old Face" panose="02020602080505020303" pitchFamily="18" charset="0"/>
              </a:rPr>
              <a:t>le système informatique.</a:t>
            </a: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49" y="3712187"/>
            <a:ext cx="7810856" cy="255835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54672"/>
            <a:ext cx="9526587" cy="1143000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Interface Utilisateur </a:t>
            </a:r>
          </a:p>
        </p:txBody>
      </p:sp>
    </p:spTree>
    <p:extLst>
      <p:ext uri="{BB962C8B-B14F-4D97-AF65-F5344CB8AC3E}">
        <p14:creationId xmlns:p14="http://schemas.microsoft.com/office/powerpoint/2010/main" val="37060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431"/>
            <a:ext cx="10515600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42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latin typeface="Baskerville Old Face" panose="02020602080505020303" pitchFamily="18" charset="0"/>
              </a:rPr>
              <a:t>Les interactions homme-machine</a:t>
            </a:r>
            <a:endParaRPr lang="fr-FR" dirty="0" smtClean="0">
              <a:latin typeface="Baskerville Old Face" panose="02020602080505020303" pitchFamily="18" charset="0"/>
            </a:endParaRPr>
          </a:p>
        </p:txBody>
      </p:sp>
      <p:pic>
        <p:nvPicPr>
          <p:cNvPr id="5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109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352800" y="3352800"/>
            <a:ext cx="342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pic>
        <p:nvPicPr>
          <p:cNvPr id="7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1801505"/>
            <a:ext cx="3200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74543" y="1801505"/>
            <a:ext cx="6096000" cy="10045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1" dirty="0">
                <a:solidFill>
                  <a:srgbClr val="F63F1B"/>
                </a:solidFill>
                <a:latin typeface="Baskerville Old Face" panose="02020602080505020303" pitchFamily="18" charset="0"/>
              </a:rPr>
              <a:t>Interaction</a:t>
            </a:r>
            <a:endParaRPr lang="fr-FR" altLang="fr-FR" sz="2400" dirty="0">
              <a:solidFill>
                <a:srgbClr val="F63F1B"/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fr-FR" altLang="fr-FR" sz="2400" dirty="0">
                <a:latin typeface="Baskerville Old Face" panose="02020602080505020303" pitchFamily="18" charset="0"/>
              </a:rPr>
              <a:t>phénomène que l’on </a:t>
            </a:r>
          </a:p>
          <a:p>
            <a:pPr algn="ctr">
              <a:lnSpc>
                <a:spcPct val="60000"/>
              </a:lnSpc>
            </a:pPr>
            <a:r>
              <a:rPr lang="fr-FR" altLang="fr-FR" sz="2400" dirty="0">
                <a:latin typeface="Baskerville Old Face" panose="02020602080505020303" pitchFamily="18" charset="0"/>
              </a:rPr>
              <a:t>souhaite contr</a:t>
            </a:r>
            <a:r>
              <a:rPr lang="fr-FR" altLang="ja-JP" sz="2400" dirty="0">
                <a:latin typeface="Baskerville Old Face" panose="02020602080505020303" pitchFamily="18" charset="0"/>
              </a:rPr>
              <a:t>ôler</a:t>
            </a:r>
            <a:endParaRPr lang="fr-FR" altLang="ja-JP" sz="2800" dirty="0"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755" y="4654168"/>
            <a:ext cx="6096000" cy="5504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000" b="1" dirty="0" smtClean="0">
                <a:latin typeface="Baskerville Old Face" panose="02020602080505020303" pitchFamily="18" charset="0"/>
              </a:rPr>
              <a:t>Capacité perception</a:t>
            </a:r>
            <a:endParaRPr lang="fr-FR" altLang="fr-FR" sz="2000" b="1" dirty="0">
              <a:latin typeface="Baskerville Old Face" panose="02020602080505020303" pitchFamily="18" charset="0"/>
            </a:endParaRPr>
          </a:p>
          <a:p>
            <a:pPr>
              <a:lnSpc>
                <a:spcPct val="60000"/>
              </a:lnSpc>
            </a:pPr>
            <a:r>
              <a:rPr lang="fr-FR" altLang="fr-FR" sz="2000" b="1" dirty="0">
                <a:latin typeface="Baskerville Old Face" panose="02020602080505020303" pitchFamily="18" charset="0"/>
              </a:rPr>
              <a:t>d</a:t>
            </a:r>
            <a:r>
              <a:rPr lang="ja-JP" altLang="fr-FR" sz="2000" b="1" dirty="0">
                <a:latin typeface="Baskerville Old Face" panose="02020602080505020303" pitchFamily="18" charset="0"/>
              </a:rPr>
              <a:t>’</a:t>
            </a:r>
            <a:r>
              <a:rPr lang="fr-FR" altLang="ja-JP" sz="2000" b="1" dirty="0">
                <a:latin typeface="Baskerville Old Face" panose="02020602080505020303" pitchFamily="18" charset="0"/>
              </a:rPr>
              <a:t>action, de cognition</a:t>
            </a:r>
            <a:endParaRPr lang="fr-FR" altLang="ja-JP" sz="2000" dirty="0">
              <a:latin typeface="Baskerville Old Face" panose="02020602080505020303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00900" y="4544397"/>
            <a:ext cx="3962400" cy="7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1200"/>
              </a:spcBef>
              <a:spcAft>
                <a:spcPts val="300"/>
              </a:spcAft>
            </a:pPr>
            <a:r>
              <a:rPr lang="fr-FR" altLang="fr-FR" b="1" dirty="0">
                <a:latin typeface="Baskerville Old Face" panose="02020602080505020303" pitchFamily="18" charset="0"/>
              </a:rPr>
              <a:t>capacités de stockage, de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  <a:spcAft>
                <a:spcPts val="300"/>
              </a:spcAft>
            </a:pPr>
            <a:r>
              <a:rPr lang="fr-FR" altLang="fr-FR" b="1" dirty="0">
                <a:latin typeface="Baskerville Old Face" panose="02020602080505020303" pitchFamily="18" charset="0"/>
              </a:rPr>
              <a:t>calcul, d’</a:t>
            </a:r>
            <a:r>
              <a:rPr lang="fr-FR" altLang="ja-JP" b="1" dirty="0">
                <a:latin typeface="Baskerville Old Face" panose="02020602080505020303" pitchFamily="18" charset="0"/>
              </a:rPr>
              <a:t>entrées/sorties</a:t>
            </a:r>
            <a:endParaRPr lang="en-US" altLang="fr-FR" b="1" dirty="0">
              <a:latin typeface="Baskerville Old Face" panose="0202060208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6555" y="5864338"/>
            <a:ext cx="609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 b="1" dirty="0">
                <a:latin typeface="Baskerville Old Face" panose="02020602080505020303" pitchFamily="18" charset="0"/>
              </a:rPr>
              <a:t>Environnement</a:t>
            </a:r>
            <a:endParaRPr lang="fr-FR" altLang="fr-FR" sz="2800" dirty="0">
              <a:latin typeface="Baskerville Old Face" panose="020206020805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fr-FR" altLang="fr-FR" sz="2400" dirty="0">
                <a:latin typeface="Baskerville Old Face" panose="02020602080505020303" pitchFamily="18" charset="0"/>
              </a:rPr>
              <a:t>physique, organisationnel, social, etc</a:t>
            </a:r>
            <a:r>
              <a:rPr lang="fr-FR" altLang="fr-FR" sz="2400" dirty="0"/>
              <a:t>.</a:t>
            </a: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504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3456</Words>
  <Application>Microsoft Office PowerPoint</Application>
  <PresentationFormat>Grand écran</PresentationFormat>
  <Paragraphs>420</Paragraphs>
  <Slides>45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9" baseType="lpstr">
      <vt:lpstr>ＭＳ Ｐゴシック</vt:lpstr>
      <vt:lpstr>Arial</vt:lpstr>
      <vt:lpstr>Baskerville Old Face</vt:lpstr>
      <vt:lpstr>Calibri</vt:lpstr>
      <vt:lpstr>Calibri Light</vt:lpstr>
      <vt:lpstr>Cambria</vt:lpstr>
      <vt:lpstr>Garamond</vt:lpstr>
      <vt:lpstr>Symbol</vt:lpstr>
      <vt:lpstr>Times</vt:lpstr>
      <vt:lpstr>Times New Roman</vt:lpstr>
      <vt:lpstr>Wingdings</vt:lpstr>
      <vt:lpstr>Wingdings 2</vt:lpstr>
      <vt:lpstr>ヒラギノ角ゴ Pro W3</vt:lpstr>
      <vt:lpstr>Thème Office</vt:lpstr>
      <vt:lpstr>Interaction Homme-Machine : Problématique, Enjeux et Objectifs IHM</vt:lpstr>
      <vt:lpstr>Présentation PowerPoint</vt:lpstr>
      <vt:lpstr>Systèmes Intercatifs </vt:lpstr>
      <vt:lpstr>Présentation PowerPoint</vt:lpstr>
      <vt:lpstr>Présentation PowerPoint</vt:lpstr>
      <vt:lpstr>Communication Homme-Machine</vt:lpstr>
      <vt:lpstr>Interface Utilisateur </vt:lpstr>
      <vt:lpstr>Présentation PowerPoint</vt:lpstr>
      <vt:lpstr>Les interactions homme-machine</vt:lpstr>
      <vt:lpstr>Interaction Homme-Machine</vt:lpstr>
      <vt:lpstr>Conception : Mettre une description textuelle ou graphique concernant le futur logiciel (Aspects créatifs)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GTI</dc:creator>
  <cp:lastModifiedBy>GTI</cp:lastModifiedBy>
  <cp:revision>38</cp:revision>
  <dcterms:created xsi:type="dcterms:W3CDTF">2021-02-07T12:02:42Z</dcterms:created>
  <dcterms:modified xsi:type="dcterms:W3CDTF">2023-11-08T08:18:56Z</dcterms:modified>
</cp:coreProperties>
</file>