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2D337AC-7A25-454F-B6C1-2D4146F176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7C79E0F-8E88-450B-98CF-D3AC40DFE7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D9D25AA-1ABA-4826-8CE7-323D3C25ED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063476F-CCC2-40F1-9A49-2CF949D7DB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91C7835-04D4-4231-894B-AAF31C9525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A0D9ACE-23C9-4F83-8817-0493F40232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4E09DA9-6F13-4865-97A6-66295F960F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87CBBAD-3A7D-4A4B-BEA2-11BB1B965F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C17AD04-D8E0-4A19-9CEE-4209133FEE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7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8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9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8B6F960-C631-45AB-B1E5-B0F45F16AB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0F44B73-DC0B-4059-B804-5701F609B3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84F2C63-69EC-43A5-BEF1-68BBE4172F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E4D1F2F-CE6E-467D-BAD3-F122CA89D0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AE88E29-9F41-4D15-91D7-1A0FDBF75C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9C1732F-1CB0-4712-880D-BD240B49AA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89510C3-E285-48C9-8816-9805852DD8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315BBF9-77B2-4D76-BD82-A90710CA22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A0D332A-2EB4-4D71-AA2C-0E8A07D9B6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5869E7B-E34D-4634-8F84-F919278EF5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EE02F80-3D99-455D-B2A1-F05D38413E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8AC426B-90FC-4240-B240-7BA2818C9C1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999CD6-D297-45C0-B403-FD3DDD7E3C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4616A8-9633-4B59-AD0F-DFB34C34A3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9ACFEE-3CB0-4937-98CA-9A2D0A7569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A4BCE3-453A-4398-9237-647628BB11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D9163A-842A-4BE4-8153-A27C711F26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CE9121-807B-400F-9DAB-578B9F9EF5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E168BA-853A-4956-BBFA-0F7776B8D6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3EF8F2-1D53-4889-8902-CDD62109A4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8BF9AE-8D86-46DD-B26F-AB3D74BA3E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4F6787-0B1C-4A9C-9340-56EC88AE07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C730F9-601C-45FE-84E5-7DA8FB24A7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02F2A5-136B-45F8-B46B-A00CE368A3C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F834C7-5493-482F-9473-6325D44BE0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CC72F3-DFAF-4AA0-B1B6-6482762902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F78F1C-62B5-4BC5-A2CD-CB623818B9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9738FA-C879-4544-81A0-8CDE1E5459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DE23E4-AC09-4887-889F-DB2B6D2CE7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394B51-DAAD-4D42-90F6-F6F9FD6901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280523-E0D2-4934-8F65-A21F5859D3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EF14D8-F2AF-46FD-9C32-8D992326DA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4CADE7-CCE4-4299-A7FA-AB85164D0C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AE6B87-5AD0-4FAA-A9F9-33435FA987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60627D-D74F-40CE-9215-A5963F0798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05C71C-4434-4034-B166-2DF909CD467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BE03D2-CBF0-482B-AE55-700BCE3A0C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5D56FC0-1960-48A7-B92C-9E6893486F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A72B3C5-98BD-45FB-B4C8-BF0CADDDC9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F309897-4710-4590-8259-42FD45A041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A54AFE3-D61D-41EA-A477-3E54B52C22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3F80FC-D7C2-4651-9B9D-F0580F7262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C75E94-CA8B-4E4C-8432-0284AF1089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BD77CFD-130E-4701-A49F-D2DFD39702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A9E7DE-CC9C-4212-B14C-5E0BD8D3C9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8C8902-2FD8-4909-9201-9A8A0F7174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95DD96-7B9E-4CEF-9A7F-F596E0B077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04E72F-55E5-4AB5-88EF-54978962C8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7BE0550-A6BC-4F2D-AE26-FDC489FD00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1FDEBC7-50A5-4B74-B246-668C0AE4BA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3DB741C-8B62-4D21-96BA-7582CA7E70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9EEF5D0-CFD2-4B1B-BF0A-C073D4EF01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99FDD8-8B8D-4C3F-960C-EA0D2DC32E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B2D4F03-567D-43AD-A023-CAF6451967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D399329-6C47-4671-93AE-3FCF6B2860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55A3F1F-3753-40DE-81E4-AF2E5E7951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F632114-75D9-4179-BE48-1C29D48AA5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3E71B0-EBEB-407E-8139-66E9F85D82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DFFC1EF-EDF5-4494-A733-C9DAED19695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960FA1A-DE9E-4DD1-8393-C864FE9AE7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2D71583-7606-4E8D-A9CC-940C761C15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A94E83D-ABC0-480A-8F82-6AAFB1CE7C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4B4ED1E-4765-4564-A559-A16EFCD141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"/>
          <p:cNvGrpSpPr/>
          <p:nvPr/>
        </p:nvGrpSpPr>
        <p:grpSpPr>
          <a:xfrm>
            <a:off x="6206040" y="668520"/>
            <a:ext cx="2409840" cy="4373280"/>
            <a:chOff x="6206040" y="668520"/>
            <a:chExt cx="2409840" cy="4373280"/>
          </a:xfrm>
        </p:grpSpPr>
        <p:sp>
          <p:nvSpPr>
            <p:cNvPr id="456" name=""/>
            <p:cNvSpPr/>
            <p:nvPr/>
          </p:nvSpPr>
          <p:spPr>
            <a:xfrm>
              <a:off x="7092720" y="81576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6206040" y="168732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7092720" y="264708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6206040" y="351864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7092720" y="66852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6206040" y="154008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7092720" y="250020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6206040" y="337140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466" name=""/>
          <p:cNvGrpSpPr/>
          <p:nvPr/>
        </p:nvGrpSpPr>
        <p:grpSpPr>
          <a:xfrm>
            <a:off x="9758160" y="210960"/>
            <a:ext cx="80640" cy="5248440"/>
            <a:chOff x="9758160" y="210960"/>
            <a:chExt cx="80640" cy="5248440"/>
          </a:xfrm>
        </p:grpSpPr>
        <p:sp>
          <p:nvSpPr>
            <p:cNvPr id="467" name=""/>
            <p:cNvSpPr/>
            <p:nvPr/>
          </p:nvSpPr>
          <p:spPr>
            <a:xfrm>
              <a:off x="9758160" y="289296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2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9758160" y="30844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9758160" y="250560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4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9758160" y="269676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6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9798480" y="3124800"/>
              <a:ext cx="0" cy="2334600"/>
            </a:xfrm>
            <a:custGeom>
              <a:avLst/>
              <a:gdLst/>
              <a:ahLst/>
              <a:rect l="0" t="0" r="r" b="b"/>
              <a:pathLst>
                <a:path fill="none" w="0" h="6485">
                  <a:moveTo>
                    <a:pt x="0" y="0"/>
                  </a:moveTo>
                  <a:cubicBezTo>
                    <a:pt x="0" y="2162"/>
                    <a:pt x="0" y="4323"/>
                    <a:pt x="0" y="6485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9798480" y="210960"/>
              <a:ext cx="0" cy="2334960"/>
            </a:xfrm>
            <a:custGeom>
              <a:avLst/>
              <a:gdLst/>
              <a:ahLst/>
              <a:rect l="0" t="0" r="r" b="b"/>
              <a:pathLst>
                <a:path fill="none" w="0" h="6486">
                  <a:moveTo>
                    <a:pt x="0" y="0"/>
                  </a:moveTo>
                  <a:cubicBezTo>
                    <a:pt x="0" y="2162"/>
                    <a:pt x="0" y="4324"/>
                    <a:pt x="0" y="6486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pic>
        <p:nvPicPr>
          <p:cNvPr id="473" name="" descr=""/>
          <p:cNvPicPr/>
          <p:nvPr/>
        </p:nvPicPr>
        <p:blipFill>
          <a:blip r:embed="rId2"/>
          <a:stretch/>
        </p:blipFill>
        <p:spPr>
          <a:xfrm>
            <a:off x="720" y="5465880"/>
            <a:ext cx="10079640" cy="2091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dt" idx="16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ftr" idx="17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4" name="PlaceHolder 5"/>
          <p:cNvSpPr>
            <a:spLocks noGrp="1"/>
          </p:cNvSpPr>
          <p:nvPr>
            <p:ph type="sldNum" idx="18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8D840B72-1D30-434D-8B0D-CF0012B0B778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"/>
          <p:cNvGrpSpPr/>
          <p:nvPr/>
        </p:nvGrpSpPr>
        <p:grpSpPr>
          <a:xfrm>
            <a:off x="10800" y="360"/>
            <a:ext cx="3235320" cy="5694120"/>
            <a:chOff x="10800" y="360"/>
            <a:chExt cx="3235320" cy="5694120"/>
          </a:xfrm>
        </p:grpSpPr>
        <p:sp>
          <p:nvSpPr>
            <p:cNvPr id="39" name=""/>
            <p:cNvSpPr/>
            <p:nvPr/>
          </p:nvSpPr>
          <p:spPr>
            <a:xfrm>
              <a:off x="10800" y="360"/>
              <a:ext cx="1851120" cy="1946880"/>
            </a:xfrm>
            <a:custGeom>
              <a:avLst/>
              <a:gdLst/>
              <a:ahLst/>
              <a:rect l="0" t="0" r="r" b="b"/>
              <a:pathLst>
                <a:path w="5142" h="5408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0800" y="2327760"/>
              <a:ext cx="2012760" cy="2030760"/>
            </a:xfrm>
            <a:custGeom>
              <a:avLst/>
              <a:gdLst/>
              <a:ahLst/>
              <a:rect l="0" t="0" r="r" b="b"/>
              <a:pathLst>
                <a:path w="5591" h="5641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10800" y="200520"/>
              <a:ext cx="3193560" cy="3239280"/>
            </a:xfrm>
            <a:custGeom>
              <a:avLst/>
              <a:gdLst/>
              <a:ahLst/>
              <a:rect l="0" t="0" r="r" b="b"/>
              <a:pathLst>
                <a:path w="8871" h="8998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10800" y="2680920"/>
              <a:ext cx="3235320" cy="2977560"/>
            </a:xfrm>
            <a:custGeom>
              <a:avLst/>
              <a:gdLst/>
              <a:ahLst/>
              <a:rect l="0" t="0" r="r" b="b"/>
              <a:pathLst>
                <a:path w="8987" h="8271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lnTo>
                    <a:pt x="7027" y="0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77560" y="4977000"/>
              <a:ext cx="1568160" cy="717480"/>
            </a:xfrm>
            <a:custGeom>
              <a:avLst/>
              <a:gdLst/>
              <a:ahLst/>
              <a:rect l="0" t="0" r="r" b="b"/>
              <a:pathLst>
                <a:path w="4356" h="1993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10800" y="360"/>
              <a:ext cx="1398960" cy="912960"/>
            </a:xfrm>
            <a:custGeom>
              <a:avLst/>
              <a:gdLst/>
              <a:ahLst/>
              <a:rect l="0" t="0" r="r" b="b"/>
              <a:pathLst>
                <a:path w="3886" h="2536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80000" y="260280"/>
            <a:ext cx="9720000" cy="6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k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i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h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i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l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x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f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a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40000" y="1374480"/>
            <a:ext cx="93600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" name=""/>
          <p:cNvSpPr/>
          <p:nvPr/>
        </p:nvSpPr>
        <p:spPr>
          <a:xfrm>
            <a:off x="10800" y="5669640"/>
            <a:ext cx="10068840" cy="10440"/>
          </a:xfrm>
          <a:custGeom>
            <a:avLst/>
            <a:gdLst/>
            <a:ahLst/>
            <a:rect l="0" t="0" r="r" b="b"/>
            <a:pathLst>
              <a:path w="27969" h="29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90000" rIns="90000" tIns="-34560" bIns="-3456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 rot="5391000">
            <a:off x="6879600" y="2340720"/>
            <a:ext cx="4343760" cy="112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6500" spc="-1" strike="noStrike">
                <a:solidFill>
                  <a:srgbClr val="fe7130"/>
                </a:solidFill>
                <a:latin typeface="Noto Sans"/>
              </a:rPr>
              <a:t>CONTENT</a:t>
            </a:r>
            <a:endParaRPr b="0" lang="fr-FR" sz="65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"/>
          <p:cNvGrpSpPr/>
          <p:nvPr/>
        </p:nvGrpSpPr>
        <p:grpSpPr>
          <a:xfrm>
            <a:off x="1190520" y="664200"/>
            <a:ext cx="2409840" cy="4373280"/>
            <a:chOff x="1190520" y="664200"/>
            <a:chExt cx="2409840" cy="4373280"/>
          </a:xfrm>
        </p:grpSpPr>
        <p:sp>
          <p:nvSpPr>
            <p:cNvPr id="86" name=""/>
            <p:cNvSpPr/>
            <p:nvPr/>
          </p:nvSpPr>
          <p:spPr>
            <a:xfrm>
              <a:off x="2077200" y="81144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1190520" y="168300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2077200" y="264276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1190520" y="351432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2077200" y="66420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1190520" y="153576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2077200" y="249588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1190520" y="336708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68360" y="313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68360" y="139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6" name=""/>
          <p:cNvSpPr/>
          <p:nvPr/>
        </p:nvSpPr>
        <p:spPr>
          <a:xfrm>
            <a:off x="14040" y="5667120"/>
            <a:ext cx="10068840" cy="0"/>
          </a:xfrm>
          <a:custGeom>
            <a:avLst/>
            <a:gdLst/>
            <a:ahLst/>
            <a:rect l="0" t="0" r="r" b="b"/>
            <a:pathLst>
              <a:path w="27969" h="0">
                <a:moveTo>
                  <a:pt x="0" y="0"/>
                </a:moveTo>
                <a:lnTo>
                  <a:pt x="27969" y="0"/>
                </a:lnTo>
                <a:lnTo>
                  <a:pt x="27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90000" rIns="90000" tIns="-45000" bIns="-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97" name=""/>
          <p:cNvGrpSpPr/>
          <p:nvPr/>
        </p:nvGrpSpPr>
        <p:grpSpPr>
          <a:xfrm>
            <a:off x="9783000" y="208080"/>
            <a:ext cx="80640" cy="5249520"/>
            <a:chOff x="9783000" y="208080"/>
            <a:chExt cx="80640" cy="5249520"/>
          </a:xfrm>
        </p:grpSpPr>
        <p:sp>
          <p:nvSpPr>
            <p:cNvPr id="98" name=""/>
            <p:cNvSpPr/>
            <p:nvPr/>
          </p:nvSpPr>
          <p:spPr>
            <a:xfrm>
              <a:off x="9783000" y="289080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2"/>
                  </a:lnTo>
                  <a:lnTo>
                    <a:pt x="69" y="215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9783000" y="308196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7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9783000" y="2503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9783000" y="269460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9823320" y="3122280"/>
              <a:ext cx="0" cy="2335320"/>
            </a:xfrm>
            <a:prstGeom prst="line">
              <a:avLst/>
            </a:prstGeom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9823320" y="208080"/>
              <a:ext cx="0" cy="233532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360" y="5465520"/>
            <a:ext cx="10079640" cy="2091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C57562BF-990C-47AD-8025-BF86AD63C641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46" name=""/>
          <p:cNvGrpSpPr/>
          <p:nvPr/>
        </p:nvGrpSpPr>
        <p:grpSpPr>
          <a:xfrm>
            <a:off x="2416320" y="215640"/>
            <a:ext cx="5248800" cy="80640"/>
            <a:chOff x="2416320" y="215640"/>
            <a:chExt cx="5248800" cy="80640"/>
          </a:xfrm>
        </p:grpSpPr>
        <p:sp>
          <p:nvSpPr>
            <p:cNvPr id="147" name=""/>
            <p:cNvSpPr/>
            <p:nvPr/>
          </p:nvSpPr>
          <p:spPr>
            <a:xfrm>
              <a:off x="50983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528984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4710960" y="21564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49021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33016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241632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153" name=""/>
          <p:cNvGrpSpPr/>
          <p:nvPr/>
        </p:nvGrpSpPr>
        <p:grpSpPr>
          <a:xfrm>
            <a:off x="2383560" y="5446080"/>
            <a:ext cx="5248800" cy="80640"/>
            <a:chOff x="2383560" y="5446080"/>
            <a:chExt cx="5248800" cy="80640"/>
          </a:xfrm>
        </p:grpSpPr>
        <p:sp>
          <p:nvSpPr>
            <p:cNvPr id="154" name=""/>
            <p:cNvSpPr/>
            <p:nvPr/>
          </p:nvSpPr>
          <p:spPr>
            <a:xfrm>
              <a:off x="49021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4710960" y="544608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528984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50983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38356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529740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"/>
          <p:cNvSpPr/>
          <p:nvPr/>
        </p:nvSpPr>
        <p:spPr>
          <a:xfrm>
            <a:off x="0" y="997920"/>
            <a:ext cx="2520360" cy="3674520"/>
          </a:xfrm>
          <a:custGeom>
            <a:avLst/>
            <a:gdLst/>
            <a:ahLst/>
            <a:rect l="0" t="0" r="r" b="b"/>
            <a:pathLst>
              <a:path w="7001" h="10207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7" name=""/>
          <p:cNvSpPr/>
          <p:nvPr/>
        </p:nvSpPr>
        <p:spPr>
          <a:xfrm>
            <a:off x="2520360" y="997920"/>
            <a:ext cx="2520000" cy="3674520"/>
          </a:xfrm>
          <a:custGeom>
            <a:avLst/>
            <a:gdLst/>
            <a:ahLst/>
            <a:rect l="0" t="0" r="r" b="b"/>
            <a:pathLst>
              <a:path w="7000" h="10207">
                <a:moveTo>
                  <a:pt x="0" y="0"/>
                </a:moveTo>
                <a:cubicBezTo>
                  <a:pt x="2333" y="0"/>
                  <a:pt x="4667" y="0"/>
                  <a:pt x="7000" y="0"/>
                </a:cubicBezTo>
                <a:cubicBezTo>
                  <a:pt x="7000" y="3402"/>
                  <a:pt x="7000" y="6805"/>
                  <a:pt x="7000" y="10207"/>
                </a:cubicBezTo>
                <a:cubicBezTo>
                  <a:pt x="4667" y="10207"/>
                  <a:pt x="2333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8" name=""/>
          <p:cNvSpPr/>
          <p:nvPr/>
        </p:nvSpPr>
        <p:spPr>
          <a:xfrm>
            <a:off x="5040360" y="997920"/>
            <a:ext cx="2520360" cy="3674520"/>
          </a:xfrm>
          <a:custGeom>
            <a:avLst/>
            <a:gdLst/>
            <a:ahLst/>
            <a:rect l="0" t="0" r="r" b="b"/>
            <a:pathLst>
              <a:path w="7001" h="10207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e54b89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9" name=""/>
          <p:cNvSpPr/>
          <p:nvPr/>
        </p:nvSpPr>
        <p:spPr>
          <a:xfrm>
            <a:off x="7560720" y="997920"/>
            <a:ext cx="2518920" cy="3674520"/>
          </a:xfrm>
          <a:custGeom>
            <a:avLst/>
            <a:gdLst/>
            <a:ahLst/>
            <a:rect l="0" t="0" r="r" b="b"/>
            <a:pathLst>
              <a:path w="6997" h="10207">
                <a:moveTo>
                  <a:pt x="0" y="0"/>
                </a:moveTo>
                <a:cubicBezTo>
                  <a:pt x="2332" y="0"/>
                  <a:pt x="4665" y="0"/>
                  <a:pt x="6997" y="0"/>
                </a:cubicBezTo>
                <a:cubicBezTo>
                  <a:pt x="6997" y="3402"/>
                  <a:pt x="6997" y="6805"/>
                  <a:pt x="6997" y="10207"/>
                </a:cubicBezTo>
                <a:cubicBezTo>
                  <a:pt x="4665" y="10207"/>
                  <a:pt x="2332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f8b622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59BB91D6-4CE1-4A4D-BCC8-DDC570FC62AE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205" name=""/>
          <p:cNvGrpSpPr/>
          <p:nvPr/>
        </p:nvGrpSpPr>
        <p:grpSpPr>
          <a:xfrm>
            <a:off x="2416680" y="215640"/>
            <a:ext cx="5248800" cy="80640"/>
            <a:chOff x="2416680" y="215640"/>
            <a:chExt cx="5248800" cy="80640"/>
          </a:xfrm>
        </p:grpSpPr>
        <p:sp>
          <p:nvSpPr>
            <p:cNvPr id="206" name=""/>
            <p:cNvSpPr/>
            <p:nvPr/>
          </p:nvSpPr>
          <p:spPr>
            <a:xfrm>
              <a:off x="509868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29020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4711320" y="21564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490248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533052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41668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212" name=""/>
          <p:cNvGrpSpPr/>
          <p:nvPr/>
        </p:nvGrpSpPr>
        <p:grpSpPr>
          <a:xfrm>
            <a:off x="2383920" y="5446080"/>
            <a:ext cx="5248800" cy="80640"/>
            <a:chOff x="2383920" y="5446080"/>
            <a:chExt cx="5248800" cy="80640"/>
          </a:xfrm>
        </p:grpSpPr>
        <p:sp>
          <p:nvSpPr>
            <p:cNvPr id="213" name=""/>
            <p:cNvSpPr/>
            <p:nvPr/>
          </p:nvSpPr>
          <p:spPr>
            <a:xfrm>
              <a:off x="490248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4711320" y="544608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529020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509868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38392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529776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"/>
          <p:cNvGrpSpPr/>
          <p:nvPr/>
        </p:nvGrpSpPr>
        <p:grpSpPr>
          <a:xfrm>
            <a:off x="6216120" y="658800"/>
            <a:ext cx="2409840" cy="4373280"/>
            <a:chOff x="6216120" y="658800"/>
            <a:chExt cx="2409840" cy="4373280"/>
          </a:xfrm>
        </p:grpSpPr>
        <p:sp>
          <p:nvSpPr>
            <p:cNvPr id="256" name=""/>
            <p:cNvSpPr/>
            <p:nvPr/>
          </p:nvSpPr>
          <p:spPr>
            <a:xfrm>
              <a:off x="7102800" y="80604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6216120" y="167760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7102800" y="263736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6216120" y="350892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7102800" y="65880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6216120" y="153036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102800" y="2490480"/>
              <a:ext cx="1523160" cy="1523160"/>
            </a:xfrm>
            <a:custGeom>
              <a:avLst/>
              <a:gdLst/>
              <a:ahLst/>
              <a:rect l="0" t="0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6216120" y="3361680"/>
              <a:ext cx="1523160" cy="1523520"/>
            </a:xfrm>
            <a:custGeom>
              <a:avLst/>
              <a:gdLst/>
              <a:ahLst/>
              <a:rect l="0" t="0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6" name=""/>
          <p:cNvSpPr/>
          <p:nvPr/>
        </p:nvSpPr>
        <p:spPr>
          <a:xfrm>
            <a:off x="9758160" y="2894040"/>
            <a:ext cx="80640" cy="80640"/>
          </a:xfrm>
          <a:custGeom>
            <a:avLst/>
            <a:gdLst/>
            <a:ahLst/>
            <a:rect l="0" t="0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2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txBody>
          <a:bodyPr lIns="90000" rIns="90000" tIns="35640" bIns="356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7" name=""/>
          <p:cNvSpPr/>
          <p:nvPr/>
        </p:nvSpPr>
        <p:spPr>
          <a:xfrm>
            <a:off x="9758160" y="3085560"/>
            <a:ext cx="80640" cy="80640"/>
          </a:xfrm>
          <a:custGeom>
            <a:avLst/>
            <a:gdLst/>
            <a:ahLst/>
            <a:rect l="0" t="0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txBody>
          <a:bodyPr lIns="90000" rIns="90000" tIns="35640" bIns="356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8" name=""/>
          <p:cNvSpPr/>
          <p:nvPr/>
        </p:nvSpPr>
        <p:spPr>
          <a:xfrm>
            <a:off x="9758160" y="2506680"/>
            <a:ext cx="80640" cy="80640"/>
          </a:xfrm>
          <a:custGeom>
            <a:avLst/>
            <a:gdLst/>
            <a:ahLst/>
            <a:rect l="0" t="0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8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4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8"/>
                  <a:pt x="92" y="224"/>
                  <a:pt x="112" y="224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txBody>
          <a:bodyPr lIns="90000" rIns="90000" tIns="35640" bIns="356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9" name=""/>
          <p:cNvSpPr/>
          <p:nvPr/>
        </p:nvSpPr>
        <p:spPr>
          <a:xfrm>
            <a:off x="9758160" y="2697840"/>
            <a:ext cx="80640" cy="80640"/>
          </a:xfrm>
          <a:custGeom>
            <a:avLst/>
            <a:gdLst/>
            <a:ahLst/>
            <a:rect l="0" t="0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6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3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35640" bIns="356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0" name=""/>
          <p:cNvSpPr/>
          <p:nvPr/>
        </p:nvSpPr>
        <p:spPr>
          <a:xfrm>
            <a:off x="9798480" y="3125880"/>
            <a:ext cx="0" cy="2334600"/>
          </a:xfrm>
          <a:custGeom>
            <a:avLst/>
            <a:gdLst/>
            <a:ahLst/>
            <a:rect l="0" t="0" r="r" b="b"/>
            <a:pathLst>
              <a:path fill="none" w="0" h="6485">
                <a:moveTo>
                  <a:pt x="0" y="0"/>
                </a:moveTo>
                <a:cubicBezTo>
                  <a:pt x="0" y="2162"/>
                  <a:pt x="0" y="4323"/>
                  <a:pt x="0" y="6485"/>
                </a:cubicBezTo>
              </a:path>
            </a:pathLst>
          </a:custGeom>
          <a:ln cap="rnd" w="10440">
            <a:solidFill>
              <a:srgbClr val="f8b621"/>
            </a:solidFill>
            <a:round/>
          </a:ln>
        </p:spPr>
        <p:txBody>
          <a:bodyPr lIns="95040" rIns="95040" tIns="50040" bIns="500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1" name=""/>
          <p:cNvSpPr/>
          <p:nvPr/>
        </p:nvSpPr>
        <p:spPr>
          <a:xfrm>
            <a:off x="9798480" y="212040"/>
            <a:ext cx="0" cy="2334960"/>
          </a:xfrm>
          <a:custGeom>
            <a:avLst/>
            <a:gdLst/>
            <a:ahLst/>
            <a:rect l="0" t="0" r="r" b="b"/>
            <a:pathLst>
              <a:path fill="none" w="0" h="6486">
                <a:moveTo>
                  <a:pt x="0" y="0"/>
                </a:moveTo>
                <a:cubicBezTo>
                  <a:pt x="0" y="2162"/>
                  <a:pt x="0" y="4324"/>
                  <a:pt x="0" y="6486"/>
                </a:cubicBezTo>
              </a:path>
            </a:pathLst>
          </a:custGeom>
          <a:ln cap="rnd" w="10440">
            <a:solidFill>
              <a:srgbClr val="7f59ae"/>
            </a:solidFill>
            <a:round/>
          </a:ln>
        </p:spPr>
        <p:txBody>
          <a:bodyPr lIns="95040" rIns="95040" tIns="50040" bIns="5004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2"/>
          <a:stretch/>
        </p:blipFill>
        <p:spPr>
          <a:xfrm>
            <a:off x="720" y="5465880"/>
            <a:ext cx="10079640" cy="2091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4176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81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pPr marL="332640" indent="-24948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665280" indent="-2494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997920" indent="-2217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330560" indent="-1663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1663200" indent="-1663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1995840" indent="-1663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2328480" indent="-1663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1" name=""/>
          <p:cNvSpPr/>
          <p:nvPr/>
        </p:nvSpPr>
        <p:spPr>
          <a:xfrm>
            <a:off x="4038480" y="0"/>
            <a:ext cx="6040080" cy="5633280"/>
          </a:xfrm>
          <a:custGeom>
            <a:avLst/>
            <a:gdLst/>
            <a:ahLst/>
            <a:rect l="0" t="0" r="r" b="b"/>
            <a:pathLst>
              <a:path w="16778" h="15648">
                <a:moveTo>
                  <a:pt x="16778" y="0"/>
                </a:moveTo>
                <a:cubicBezTo>
                  <a:pt x="16778" y="5216"/>
                  <a:pt x="16778" y="10432"/>
                  <a:pt x="16778" y="15648"/>
                </a:cubicBezTo>
                <a:cubicBezTo>
                  <a:pt x="11186" y="15648"/>
                  <a:pt x="5593" y="15648"/>
                  <a:pt x="0" y="15648"/>
                </a:cubicBezTo>
                <a:cubicBezTo>
                  <a:pt x="0" y="3267"/>
                  <a:pt x="11861" y="0"/>
                  <a:pt x="16778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312" name=""/>
          <p:cNvGrpSpPr/>
          <p:nvPr/>
        </p:nvGrpSpPr>
        <p:grpSpPr>
          <a:xfrm>
            <a:off x="2452320" y="144000"/>
            <a:ext cx="5224320" cy="80280"/>
            <a:chOff x="2452320" y="144000"/>
            <a:chExt cx="5224320" cy="80280"/>
          </a:xfrm>
        </p:grpSpPr>
        <p:sp>
          <p:nvSpPr>
            <p:cNvPr id="313" name=""/>
            <p:cNvSpPr/>
            <p:nvPr/>
          </p:nvSpPr>
          <p:spPr>
            <a:xfrm>
              <a:off x="512208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531252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473616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4926960" y="144000"/>
              <a:ext cx="79920" cy="80280"/>
            </a:xfrm>
            <a:custGeom>
              <a:avLst/>
              <a:gdLst/>
              <a:ahLst/>
              <a:rect l="0" t="0" r="r" b="b"/>
              <a:pathLst>
                <a:path w="222" h="223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5352840" y="183960"/>
              <a:ext cx="2323800" cy="0"/>
            </a:xfrm>
            <a:custGeom>
              <a:avLst/>
              <a:gdLst/>
              <a:ahLst/>
              <a:rect l="0" t="0" r="r" b="b"/>
              <a:pathLst>
                <a:path fill="none" w="6455" h="0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2452320" y="183960"/>
              <a:ext cx="2324160" cy="0"/>
            </a:xfrm>
            <a:custGeom>
              <a:avLst/>
              <a:gdLst/>
              <a:ahLst/>
              <a:rect l="0" t="0" r="r" b="b"/>
              <a:pathLst>
                <a:path fill="none" w="6456" h="0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319" name=""/>
          <p:cNvGrpSpPr/>
          <p:nvPr/>
        </p:nvGrpSpPr>
        <p:grpSpPr>
          <a:xfrm>
            <a:off x="4706280" y="393480"/>
            <a:ext cx="4761720" cy="4761360"/>
            <a:chOff x="4706280" y="393480"/>
            <a:chExt cx="4761720" cy="4761360"/>
          </a:xfrm>
        </p:grpSpPr>
        <p:sp>
          <p:nvSpPr>
            <p:cNvPr id="320" name=""/>
            <p:cNvSpPr/>
            <p:nvPr/>
          </p:nvSpPr>
          <p:spPr>
            <a:xfrm>
              <a:off x="4706280" y="393480"/>
              <a:ext cx="4761720" cy="4761360"/>
            </a:xfrm>
            <a:custGeom>
              <a:avLst/>
              <a:gdLst/>
              <a:ahLst/>
              <a:rect l="0" t="0" r="r" b="b"/>
              <a:pathLst>
                <a:path w="13227" h="13226">
                  <a:moveTo>
                    <a:pt x="0" y="0"/>
                  </a:moveTo>
                  <a:cubicBezTo>
                    <a:pt x="4409" y="0"/>
                    <a:pt x="8818" y="0"/>
                    <a:pt x="13227" y="0"/>
                  </a:cubicBezTo>
                  <a:cubicBezTo>
                    <a:pt x="13227" y="4409"/>
                    <a:pt x="13227" y="8817"/>
                    <a:pt x="13227" y="13226"/>
                  </a:cubicBezTo>
                  <a:cubicBezTo>
                    <a:pt x="8818" y="13226"/>
                    <a:pt x="4409" y="13226"/>
                    <a:pt x="0" y="13226"/>
                  </a:cubicBezTo>
                  <a:cubicBezTo>
                    <a:pt x="0" y="8817"/>
                    <a:pt x="0" y="4409"/>
                    <a:pt x="0" y="0"/>
                  </a:cubicBezTo>
                  <a:close/>
                </a:path>
              </a:pathLst>
            </a:custGeom>
            <a:noFill/>
            <a:ln cap="rnd" w="56880">
              <a:solidFill>
                <a:srgbClr val="60c4e4"/>
              </a:solidFill>
              <a:round/>
            </a:ln>
          </p:spPr>
          <p:txBody>
            <a:bodyPr lIns="118440" rIns="118440" tIns="73440" bIns="734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4989960" y="677520"/>
              <a:ext cx="4194000" cy="4193280"/>
            </a:xfrm>
            <a:custGeom>
              <a:avLst/>
              <a:gdLst/>
              <a:ahLst/>
              <a:rect l="0" t="0" r="r" b="b"/>
              <a:pathLst>
                <a:path w="11650" h="11648">
                  <a:moveTo>
                    <a:pt x="0" y="0"/>
                  </a:moveTo>
                  <a:cubicBezTo>
                    <a:pt x="3883" y="0"/>
                    <a:pt x="7766" y="0"/>
                    <a:pt x="11650" y="0"/>
                  </a:cubicBezTo>
                  <a:cubicBezTo>
                    <a:pt x="11650" y="3883"/>
                    <a:pt x="11650" y="7766"/>
                    <a:pt x="11650" y="11648"/>
                  </a:cubicBezTo>
                  <a:cubicBezTo>
                    <a:pt x="7766" y="11648"/>
                    <a:pt x="3883" y="11648"/>
                    <a:pt x="0" y="11648"/>
                  </a:cubicBezTo>
                  <a:cubicBezTo>
                    <a:pt x="0" y="7766"/>
                    <a:pt x="0" y="3883"/>
                    <a:pt x="0" y="0"/>
                  </a:cubicBezTo>
                  <a:close/>
                </a:path>
              </a:pathLst>
            </a:custGeom>
            <a:noFill/>
            <a:ln cap="rnd" w="56880">
              <a:solidFill>
                <a:srgbClr val="60c4e4"/>
              </a:solidFill>
              <a:round/>
            </a:ln>
          </p:spPr>
          <p:txBody>
            <a:bodyPr lIns="118440" rIns="118440" tIns="73440" bIns="734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322" name="PlaceHolder 3"/>
          <p:cNvSpPr>
            <a:spLocks noGrp="1"/>
          </p:cNvSpPr>
          <p:nvPr>
            <p:ph type="dt" idx="7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 idx="8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sldNum" idx="9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60C9404D-4081-4413-9EA4-55B85F0FC97F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220000" y="226080"/>
            <a:ext cx="4355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220000" y="1326600"/>
            <a:ext cx="4355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336960" indent="-25272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673920" indent="-2527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010880" indent="-2246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347840" indent="-1684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168480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02176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235872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3" name=""/>
          <p:cNvSpPr/>
          <p:nvPr/>
        </p:nvSpPr>
        <p:spPr>
          <a:xfrm>
            <a:off x="26280" y="1395000"/>
            <a:ext cx="3248640" cy="3056040"/>
          </a:xfrm>
          <a:custGeom>
            <a:avLst/>
            <a:gdLst/>
            <a:ahLst/>
            <a:rect l="0" t="0" r="r" b="b"/>
            <a:pathLst>
              <a:path w="9024" h="8489">
                <a:moveTo>
                  <a:pt x="0" y="0"/>
                </a:moveTo>
                <a:cubicBezTo>
                  <a:pt x="3008" y="0"/>
                  <a:pt x="6016" y="0"/>
                  <a:pt x="9024" y="0"/>
                </a:cubicBezTo>
                <a:cubicBezTo>
                  <a:pt x="9024" y="2830"/>
                  <a:pt x="9024" y="5660"/>
                  <a:pt x="9024" y="8489"/>
                </a:cubicBezTo>
                <a:cubicBezTo>
                  <a:pt x="6016" y="8489"/>
                  <a:pt x="3008" y="8489"/>
                  <a:pt x="0" y="8489"/>
                </a:cubicBezTo>
                <a:cubicBezTo>
                  <a:pt x="0" y="5660"/>
                  <a:pt x="0" y="2830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364" name=""/>
          <p:cNvGrpSpPr/>
          <p:nvPr/>
        </p:nvGrpSpPr>
        <p:grpSpPr>
          <a:xfrm>
            <a:off x="2452320" y="143640"/>
            <a:ext cx="5224320" cy="80280"/>
            <a:chOff x="2452320" y="143640"/>
            <a:chExt cx="5224320" cy="80280"/>
          </a:xfrm>
        </p:grpSpPr>
        <p:sp>
          <p:nvSpPr>
            <p:cNvPr id="365" name=""/>
            <p:cNvSpPr/>
            <p:nvPr/>
          </p:nvSpPr>
          <p:spPr>
            <a:xfrm>
              <a:off x="5122080" y="14364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5312520" y="14364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4736160" y="14364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4926960" y="143640"/>
              <a:ext cx="79920" cy="80280"/>
            </a:xfrm>
            <a:custGeom>
              <a:avLst/>
              <a:gdLst/>
              <a:ahLst/>
              <a:rect l="0" t="0" r="r" b="b"/>
              <a:pathLst>
                <a:path w="222" h="223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5352840" y="183600"/>
              <a:ext cx="2323800" cy="0"/>
            </a:xfrm>
            <a:custGeom>
              <a:avLst/>
              <a:gdLst/>
              <a:ahLst/>
              <a:rect l="0" t="0" r="r" b="b"/>
              <a:pathLst>
                <a:path fill="none" w="6455" h="0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2452320" y="183600"/>
              <a:ext cx="2324160" cy="0"/>
            </a:xfrm>
            <a:custGeom>
              <a:avLst/>
              <a:gdLst/>
              <a:ahLst/>
              <a:rect l="0" t="0" r="r" b="b"/>
              <a:pathLst>
                <a:path fill="none" w="6456" h="0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371" name=""/>
          <p:cNvSpPr/>
          <p:nvPr/>
        </p:nvSpPr>
        <p:spPr>
          <a:xfrm>
            <a:off x="699840" y="565920"/>
            <a:ext cx="4245480" cy="4563360"/>
          </a:xfrm>
          <a:custGeom>
            <a:avLst/>
            <a:gdLst/>
            <a:ahLst/>
            <a:rect l="0" t="0" r="r" b="b"/>
            <a:pathLst>
              <a:path w="11793" h="12676">
                <a:moveTo>
                  <a:pt x="0" y="0"/>
                </a:moveTo>
                <a:cubicBezTo>
                  <a:pt x="3931" y="0"/>
                  <a:pt x="7862" y="0"/>
                  <a:pt x="11793" y="0"/>
                </a:cubicBezTo>
                <a:cubicBezTo>
                  <a:pt x="11793" y="4225"/>
                  <a:pt x="11793" y="8451"/>
                  <a:pt x="11793" y="12676"/>
                </a:cubicBezTo>
                <a:cubicBezTo>
                  <a:pt x="7862" y="12676"/>
                  <a:pt x="3931" y="12676"/>
                  <a:pt x="0" y="12676"/>
                </a:cubicBezTo>
                <a:cubicBezTo>
                  <a:pt x="0" y="8451"/>
                  <a:pt x="0" y="4225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txBody>
          <a:bodyPr lIns="116280" rIns="116280" tIns="71280" bIns="7128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2" name=""/>
          <p:cNvSpPr/>
          <p:nvPr/>
        </p:nvSpPr>
        <p:spPr>
          <a:xfrm>
            <a:off x="952920" y="838080"/>
            <a:ext cx="3739320" cy="4019040"/>
          </a:xfrm>
          <a:custGeom>
            <a:avLst/>
            <a:gdLst/>
            <a:ahLst/>
            <a:rect l="0" t="0" r="r" b="b"/>
            <a:pathLst>
              <a:path w="10387" h="11164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txBody>
          <a:bodyPr lIns="116280" rIns="116280" tIns="71280" bIns="7128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3" name=""/>
          <p:cNvSpPr/>
          <p:nvPr/>
        </p:nvSpPr>
        <p:spPr>
          <a:xfrm>
            <a:off x="869040" y="748080"/>
            <a:ext cx="3907080" cy="4199400"/>
          </a:xfrm>
          <a:custGeom>
            <a:avLst/>
            <a:gdLst/>
            <a:ahLst/>
            <a:rect l="0" t="0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cap="rnd" w="23040">
            <a:solidFill>
              <a:srgbClr val="7f59ae"/>
            </a:solidFill>
            <a:round/>
          </a:ln>
        </p:spPr>
        <p:txBody>
          <a:bodyPr lIns="101520" rIns="101520" tIns="56520" bIns="5652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6972D788-C7C5-4420-8E84-5EA4B473215C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/>
          <p:nvPr/>
        </p:nvSpPr>
        <p:spPr>
          <a:xfrm>
            <a:off x="7269840" y="1080"/>
            <a:ext cx="2810160" cy="5669280"/>
          </a:xfrm>
          <a:custGeom>
            <a:avLst/>
            <a:gdLst/>
            <a:ahLst/>
            <a:rect l="0" t="0" r="r" b="b"/>
            <a:pathLst>
              <a:path w="7806" h="15748">
                <a:moveTo>
                  <a:pt x="7806" y="0"/>
                </a:moveTo>
                <a:cubicBezTo>
                  <a:pt x="3495" y="0"/>
                  <a:pt x="0" y="3495"/>
                  <a:pt x="0" y="7805"/>
                </a:cubicBezTo>
                <a:cubicBezTo>
                  <a:pt x="0" y="12115"/>
                  <a:pt x="3495" y="15748"/>
                  <a:pt x="7806" y="15748"/>
                </a:cubicBezTo>
                <a:cubicBezTo>
                  <a:pt x="7806" y="10499"/>
                  <a:pt x="7806" y="5249"/>
                  <a:pt x="7806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 idx="13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&lt;date/time&gt;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 idx="14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&lt;footer&gt;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 idx="15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8066AA87-6504-437E-84E4-E7316F052C26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&lt;number&gt;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552" name=""/>
          <p:cNvGrpSpPr/>
          <p:nvPr/>
        </p:nvGrpSpPr>
        <p:grpSpPr>
          <a:xfrm>
            <a:off x="1440000" y="3600000"/>
            <a:ext cx="652680" cy="79920"/>
            <a:chOff x="1440000" y="3600000"/>
            <a:chExt cx="652680" cy="79920"/>
          </a:xfrm>
        </p:grpSpPr>
        <p:sp>
          <p:nvSpPr>
            <p:cNvPr id="553" name=""/>
            <p:cNvSpPr/>
            <p:nvPr/>
          </p:nvSpPr>
          <p:spPr>
            <a:xfrm>
              <a:off x="1629360" y="3600000"/>
              <a:ext cx="79920" cy="79920"/>
            </a:xfrm>
            <a:custGeom>
              <a:avLst/>
              <a:gdLst/>
              <a:ahLst/>
              <a:rect l="0" t="0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4" y="23"/>
                  </a:lnTo>
                  <a:lnTo>
                    <a:pt x="50" y="19"/>
                  </a:lnTo>
                  <a:lnTo>
                    <a:pt x="56" y="15"/>
                  </a:lnTo>
                  <a:lnTo>
                    <a:pt x="62" y="11"/>
                  </a:lnTo>
                  <a:lnTo>
                    <a:pt x="69" y="8"/>
                  </a:lnTo>
                  <a:lnTo>
                    <a:pt x="76" y="6"/>
                  </a:lnTo>
                  <a:lnTo>
                    <a:pt x="83" y="4"/>
                  </a:lnTo>
                  <a:lnTo>
                    <a:pt x="90" y="2"/>
                  </a:lnTo>
                  <a:lnTo>
                    <a:pt x="97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1" y="62"/>
                  </a:lnTo>
                  <a:lnTo>
                    <a:pt x="214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4" y="153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7" y="221"/>
                  </a:lnTo>
                  <a:lnTo>
                    <a:pt x="90" y="220"/>
                  </a:lnTo>
                  <a:lnTo>
                    <a:pt x="83" y="218"/>
                  </a:lnTo>
                  <a:lnTo>
                    <a:pt x="76" y="216"/>
                  </a:lnTo>
                  <a:lnTo>
                    <a:pt x="69" y="214"/>
                  </a:lnTo>
                  <a:lnTo>
                    <a:pt x="62" y="211"/>
                  </a:lnTo>
                  <a:lnTo>
                    <a:pt x="56" y="207"/>
                  </a:lnTo>
                  <a:lnTo>
                    <a:pt x="50" y="203"/>
                  </a:lnTo>
                  <a:lnTo>
                    <a:pt x="44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4920" bIns="34920" anchor="ctr" anchorCtr="1">
              <a:noAutofit/>
            </a:bodyPr>
            <a:p>
              <a:endParaRPr b="0" lang="zxx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440000" y="3600000"/>
              <a:ext cx="79920" cy="79920"/>
            </a:xfrm>
            <a:custGeom>
              <a:avLst/>
              <a:gdLst/>
              <a:ahLst/>
              <a:rect l="0" t="0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4" y="23"/>
                  </a:lnTo>
                  <a:lnTo>
                    <a:pt x="50" y="19"/>
                  </a:lnTo>
                  <a:lnTo>
                    <a:pt x="56" y="15"/>
                  </a:lnTo>
                  <a:lnTo>
                    <a:pt x="62" y="11"/>
                  </a:lnTo>
                  <a:lnTo>
                    <a:pt x="69" y="8"/>
                  </a:lnTo>
                  <a:lnTo>
                    <a:pt x="76" y="6"/>
                  </a:lnTo>
                  <a:lnTo>
                    <a:pt x="83" y="4"/>
                  </a:lnTo>
                  <a:lnTo>
                    <a:pt x="90" y="2"/>
                  </a:lnTo>
                  <a:lnTo>
                    <a:pt x="97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1" y="62"/>
                  </a:lnTo>
                  <a:lnTo>
                    <a:pt x="214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4" y="153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7" y="221"/>
                  </a:lnTo>
                  <a:lnTo>
                    <a:pt x="90" y="220"/>
                  </a:lnTo>
                  <a:lnTo>
                    <a:pt x="83" y="218"/>
                  </a:lnTo>
                  <a:lnTo>
                    <a:pt x="76" y="216"/>
                  </a:lnTo>
                  <a:lnTo>
                    <a:pt x="69" y="214"/>
                  </a:lnTo>
                  <a:lnTo>
                    <a:pt x="62" y="211"/>
                  </a:lnTo>
                  <a:lnTo>
                    <a:pt x="56" y="207"/>
                  </a:lnTo>
                  <a:lnTo>
                    <a:pt x="50" y="203"/>
                  </a:lnTo>
                  <a:lnTo>
                    <a:pt x="44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4920" bIns="34920" anchor="ctr" anchorCtr="1">
              <a:noAutofit/>
            </a:bodyPr>
            <a:p>
              <a:endParaRPr b="0" lang="zxx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2013120" y="3600000"/>
              <a:ext cx="79560" cy="79920"/>
            </a:xfrm>
            <a:custGeom>
              <a:avLst/>
              <a:gdLst/>
              <a:ahLst/>
              <a:rect l="0" t="0" r="r" b="b"/>
              <a:pathLst>
                <a:path w="221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23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5" y="6"/>
                  </a:lnTo>
                  <a:lnTo>
                    <a:pt x="82" y="4"/>
                  </a:lnTo>
                  <a:lnTo>
                    <a:pt x="89" y="2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0" y="62"/>
                  </a:lnTo>
                  <a:lnTo>
                    <a:pt x="213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19" y="89"/>
                  </a:lnTo>
                  <a:lnTo>
                    <a:pt x="220" y="96"/>
                  </a:lnTo>
                  <a:lnTo>
                    <a:pt x="221" y="104"/>
                  </a:lnTo>
                  <a:lnTo>
                    <a:pt x="221" y="111"/>
                  </a:lnTo>
                  <a:lnTo>
                    <a:pt x="221" y="118"/>
                  </a:lnTo>
                  <a:lnTo>
                    <a:pt x="220" y="125"/>
                  </a:lnTo>
                  <a:lnTo>
                    <a:pt x="219" y="132"/>
                  </a:lnTo>
                  <a:lnTo>
                    <a:pt x="217" y="139"/>
                  </a:lnTo>
                  <a:lnTo>
                    <a:pt x="215" y="146"/>
                  </a:lnTo>
                  <a:lnTo>
                    <a:pt x="213" y="153"/>
                  </a:lnTo>
                  <a:lnTo>
                    <a:pt x="210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6" y="221"/>
                  </a:lnTo>
                  <a:lnTo>
                    <a:pt x="89" y="220"/>
                  </a:lnTo>
                  <a:lnTo>
                    <a:pt x="82" y="218"/>
                  </a:lnTo>
                  <a:lnTo>
                    <a:pt x="75" y="216"/>
                  </a:lnTo>
                  <a:lnTo>
                    <a:pt x="68" y="214"/>
                  </a:lnTo>
                  <a:lnTo>
                    <a:pt x="61" y="211"/>
                  </a:lnTo>
                  <a:lnTo>
                    <a:pt x="55" y="207"/>
                  </a:lnTo>
                  <a:lnTo>
                    <a:pt x="49" y="203"/>
                  </a:lnTo>
                  <a:lnTo>
                    <a:pt x="43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4920" bIns="34920" anchor="ctr" anchorCtr="1">
              <a:noAutofit/>
            </a:bodyPr>
            <a:p>
              <a:endParaRPr b="0" lang="zxx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823760" y="3600000"/>
              <a:ext cx="79920" cy="79920"/>
            </a:xfrm>
            <a:custGeom>
              <a:avLst/>
              <a:gdLst/>
              <a:ahLst/>
              <a:rect l="0" t="0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23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5" y="6"/>
                  </a:lnTo>
                  <a:lnTo>
                    <a:pt x="82" y="4"/>
                  </a:lnTo>
                  <a:lnTo>
                    <a:pt x="89" y="2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0" y="62"/>
                  </a:lnTo>
                  <a:lnTo>
                    <a:pt x="213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3" y="153"/>
                  </a:lnTo>
                  <a:lnTo>
                    <a:pt x="210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6" y="221"/>
                  </a:lnTo>
                  <a:lnTo>
                    <a:pt x="89" y="220"/>
                  </a:lnTo>
                  <a:lnTo>
                    <a:pt x="82" y="218"/>
                  </a:lnTo>
                  <a:lnTo>
                    <a:pt x="75" y="216"/>
                  </a:lnTo>
                  <a:lnTo>
                    <a:pt x="68" y="214"/>
                  </a:lnTo>
                  <a:lnTo>
                    <a:pt x="61" y="211"/>
                  </a:lnTo>
                  <a:lnTo>
                    <a:pt x="55" y="207"/>
                  </a:lnTo>
                  <a:lnTo>
                    <a:pt x="49" y="203"/>
                  </a:lnTo>
                  <a:lnTo>
                    <a:pt x="43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4920" bIns="34920" anchor="ctr" anchorCtr="1">
              <a:noAutofit/>
            </a:bodyPr>
            <a:p>
              <a:endParaRPr b="0" lang="zxx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60000" y="101520"/>
            <a:ext cx="338400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zxx" sz="6700" spc="-1" strike="noStrike">
                <a:solidFill>
                  <a:srgbClr val="ffffff"/>
                </a:solidFill>
                <a:latin typeface="Noto Sans"/>
              </a:rPr>
              <a:t>TD01</a:t>
            </a:r>
            <a:endParaRPr b="0" lang="fr-FR" sz="67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title"/>
          </p:nvPr>
        </p:nvSpPr>
        <p:spPr>
          <a:xfrm>
            <a:off x="360000" y="506880"/>
            <a:ext cx="6300000" cy="38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zxx" sz="4400" spc="-1" strike="noStrike">
                <a:solidFill>
                  <a:srgbClr val="ff0000"/>
                </a:solidFill>
                <a:latin typeface="Noto Sans"/>
              </a:rPr>
              <a:t>La resolutin graphique d’un Problème Linéaire 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9" name=""/>
          <p:cNvSpPr txBox="1"/>
          <p:nvPr/>
        </p:nvSpPr>
        <p:spPr>
          <a:xfrm>
            <a:off x="0" y="4054680"/>
            <a:ext cx="3780000" cy="11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fr-FR" sz="2000" spc="-1" strike="noStrike">
                <a:solidFill>
                  <a:srgbClr val="55308d"/>
                </a:solidFill>
                <a:latin typeface="Noto Sans"/>
              </a:rPr>
              <a:t>Graphical Solution of a 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fr-FR" sz="1800" spc="-1" strike="noStrike">
                <a:solidFill>
                  <a:srgbClr val="55308d"/>
                </a:solidFill>
                <a:latin typeface="Noto Sans"/>
              </a:rPr>
              <a:t>Linear Programming Problem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"/>
          <p:cNvSpPr/>
          <p:nvPr/>
        </p:nvSpPr>
        <p:spPr>
          <a:xfrm>
            <a:off x="540000" y="139680"/>
            <a:ext cx="1120320" cy="1120320"/>
          </a:xfrm>
          <a:custGeom>
            <a:avLst/>
            <a:gdLst/>
            <a:ahLst/>
            <a:rect l="0" t="0" r="r" b="b"/>
            <a:pathLst>
              <a:path w="3112" h="3112">
                <a:moveTo>
                  <a:pt x="3112" y="1556"/>
                </a:moveTo>
                <a:lnTo>
                  <a:pt x="3109" y="1658"/>
                </a:lnTo>
                <a:lnTo>
                  <a:pt x="3098" y="1759"/>
                </a:lnTo>
                <a:lnTo>
                  <a:pt x="3082" y="1860"/>
                </a:lnTo>
                <a:lnTo>
                  <a:pt x="3059" y="1959"/>
                </a:lnTo>
                <a:lnTo>
                  <a:pt x="3029" y="2056"/>
                </a:lnTo>
                <a:lnTo>
                  <a:pt x="2993" y="2151"/>
                </a:lnTo>
                <a:lnTo>
                  <a:pt x="2951" y="2244"/>
                </a:lnTo>
                <a:lnTo>
                  <a:pt x="2903" y="2334"/>
                </a:lnTo>
                <a:lnTo>
                  <a:pt x="2849" y="2421"/>
                </a:lnTo>
                <a:lnTo>
                  <a:pt x="2790" y="2503"/>
                </a:lnTo>
                <a:lnTo>
                  <a:pt x="2725" y="2582"/>
                </a:lnTo>
                <a:lnTo>
                  <a:pt x="2656" y="2656"/>
                </a:lnTo>
                <a:lnTo>
                  <a:pt x="2582" y="2725"/>
                </a:lnTo>
                <a:lnTo>
                  <a:pt x="2503" y="2790"/>
                </a:lnTo>
                <a:lnTo>
                  <a:pt x="2421" y="2849"/>
                </a:lnTo>
                <a:lnTo>
                  <a:pt x="2334" y="2903"/>
                </a:lnTo>
                <a:lnTo>
                  <a:pt x="2244" y="2951"/>
                </a:lnTo>
                <a:lnTo>
                  <a:pt x="2151" y="2993"/>
                </a:lnTo>
                <a:lnTo>
                  <a:pt x="2056" y="3029"/>
                </a:lnTo>
                <a:lnTo>
                  <a:pt x="1959" y="3058"/>
                </a:lnTo>
                <a:lnTo>
                  <a:pt x="1860" y="3082"/>
                </a:lnTo>
                <a:lnTo>
                  <a:pt x="1759" y="3098"/>
                </a:lnTo>
                <a:lnTo>
                  <a:pt x="1658" y="3108"/>
                </a:lnTo>
                <a:lnTo>
                  <a:pt x="1556" y="3112"/>
                </a:lnTo>
                <a:lnTo>
                  <a:pt x="1454" y="3108"/>
                </a:lnTo>
                <a:lnTo>
                  <a:pt x="1352" y="3098"/>
                </a:lnTo>
                <a:lnTo>
                  <a:pt x="1252" y="3082"/>
                </a:lnTo>
                <a:lnTo>
                  <a:pt x="1153" y="3058"/>
                </a:lnTo>
                <a:lnTo>
                  <a:pt x="1056" y="3029"/>
                </a:lnTo>
                <a:lnTo>
                  <a:pt x="961" y="2993"/>
                </a:lnTo>
                <a:lnTo>
                  <a:pt x="868" y="2951"/>
                </a:lnTo>
                <a:lnTo>
                  <a:pt x="778" y="2903"/>
                </a:lnTo>
                <a:lnTo>
                  <a:pt x="691" y="2849"/>
                </a:lnTo>
                <a:lnTo>
                  <a:pt x="608" y="2790"/>
                </a:lnTo>
                <a:lnTo>
                  <a:pt x="530" y="2725"/>
                </a:lnTo>
                <a:lnTo>
                  <a:pt x="455" y="2656"/>
                </a:lnTo>
                <a:lnTo>
                  <a:pt x="386" y="2582"/>
                </a:lnTo>
                <a:lnTo>
                  <a:pt x="321" y="2503"/>
                </a:lnTo>
                <a:lnTo>
                  <a:pt x="262" y="2421"/>
                </a:lnTo>
                <a:lnTo>
                  <a:pt x="208" y="2334"/>
                </a:lnTo>
                <a:lnTo>
                  <a:pt x="160" y="2244"/>
                </a:lnTo>
                <a:lnTo>
                  <a:pt x="118" y="2151"/>
                </a:lnTo>
                <a:lnTo>
                  <a:pt x="82" y="2056"/>
                </a:lnTo>
                <a:lnTo>
                  <a:pt x="53" y="1959"/>
                </a:lnTo>
                <a:lnTo>
                  <a:pt x="30" y="1860"/>
                </a:lnTo>
                <a:lnTo>
                  <a:pt x="13" y="1759"/>
                </a:lnTo>
                <a:lnTo>
                  <a:pt x="3" y="1658"/>
                </a:lnTo>
                <a:lnTo>
                  <a:pt x="0" y="1556"/>
                </a:lnTo>
                <a:lnTo>
                  <a:pt x="3" y="1454"/>
                </a:lnTo>
                <a:lnTo>
                  <a:pt x="13" y="1352"/>
                </a:lnTo>
                <a:lnTo>
                  <a:pt x="30" y="1252"/>
                </a:lnTo>
                <a:lnTo>
                  <a:pt x="53" y="1153"/>
                </a:lnTo>
                <a:lnTo>
                  <a:pt x="82" y="1056"/>
                </a:lnTo>
                <a:lnTo>
                  <a:pt x="118" y="961"/>
                </a:lnTo>
                <a:lnTo>
                  <a:pt x="160" y="868"/>
                </a:lnTo>
                <a:lnTo>
                  <a:pt x="208" y="778"/>
                </a:lnTo>
                <a:lnTo>
                  <a:pt x="262" y="691"/>
                </a:lnTo>
                <a:lnTo>
                  <a:pt x="322" y="608"/>
                </a:lnTo>
                <a:lnTo>
                  <a:pt x="386" y="529"/>
                </a:lnTo>
                <a:lnTo>
                  <a:pt x="456" y="455"/>
                </a:lnTo>
                <a:lnTo>
                  <a:pt x="530" y="386"/>
                </a:lnTo>
                <a:lnTo>
                  <a:pt x="608" y="321"/>
                </a:lnTo>
                <a:lnTo>
                  <a:pt x="691" y="262"/>
                </a:lnTo>
                <a:lnTo>
                  <a:pt x="778" y="208"/>
                </a:lnTo>
                <a:lnTo>
                  <a:pt x="868" y="160"/>
                </a:lnTo>
                <a:lnTo>
                  <a:pt x="961" y="118"/>
                </a:lnTo>
                <a:lnTo>
                  <a:pt x="1056" y="82"/>
                </a:lnTo>
                <a:lnTo>
                  <a:pt x="1153" y="53"/>
                </a:lnTo>
                <a:lnTo>
                  <a:pt x="1252" y="30"/>
                </a:lnTo>
                <a:lnTo>
                  <a:pt x="1352" y="13"/>
                </a:lnTo>
                <a:lnTo>
                  <a:pt x="1454" y="3"/>
                </a:lnTo>
                <a:lnTo>
                  <a:pt x="1556" y="0"/>
                </a:lnTo>
                <a:lnTo>
                  <a:pt x="1658" y="3"/>
                </a:lnTo>
                <a:lnTo>
                  <a:pt x="1759" y="13"/>
                </a:lnTo>
                <a:lnTo>
                  <a:pt x="1860" y="30"/>
                </a:lnTo>
                <a:lnTo>
                  <a:pt x="1959" y="53"/>
                </a:lnTo>
                <a:lnTo>
                  <a:pt x="2056" y="82"/>
                </a:lnTo>
                <a:lnTo>
                  <a:pt x="2151" y="118"/>
                </a:lnTo>
                <a:lnTo>
                  <a:pt x="2244" y="160"/>
                </a:lnTo>
                <a:lnTo>
                  <a:pt x="2334" y="208"/>
                </a:lnTo>
                <a:lnTo>
                  <a:pt x="2421" y="262"/>
                </a:lnTo>
                <a:lnTo>
                  <a:pt x="2503" y="321"/>
                </a:lnTo>
                <a:lnTo>
                  <a:pt x="2582" y="386"/>
                </a:lnTo>
                <a:lnTo>
                  <a:pt x="2656" y="455"/>
                </a:lnTo>
                <a:lnTo>
                  <a:pt x="2725" y="529"/>
                </a:lnTo>
                <a:lnTo>
                  <a:pt x="2790" y="608"/>
                </a:lnTo>
                <a:lnTo>
                  <a:pt x="2849" y="691"/>
                </a:lnTo>
                <a:lnTo>
                  <a:pt x="2903" y="778"/>
                </a:lnTo>
                <a:lnTo>
                  <a:pt x="2951" y="868"/>
                </a:lnTo>
                <a:lnTo>
                  <a:pt x="2993" y="961"/>
                </a:lnTo>
                <a:lnTo>
                  <a:pt x="3029" y="1056"/>
                </a:lnTo>
                <a:lnTo>
                  <a:pt x="3059" y="1153"/>
                </a:lnTo>
                <a:lnTo>
                  <a:pt x="3082" y="1252"/>
                </a:lnTo>
                <a:lnTo>
                  <a:pt x="3098" y="1352"/>
                </a:lnTo>
                <a:lnTo>
                  <a:pt x="3109" y="1454"/>
                </a:lnTo>
                <a:lnTo>
                  <a:pt x="3112" y="1556"/>
                </a:lnTo>
                <a:close/>
              </a:path>
            </a:pathLst>
          </a:custGeom>
          <a:solidFill>
            <a:srgbClr val="f8b620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1" lang="fr-FR" sz="4400" spc="-1" strike="noStrike">
                <a:solidFill>
                  <a:srgbClr val="7f59ae"/>
                </a:solidFill>
                <a:latin typeface="Noto Sans"/>
              </a:rPr>
              <a:t>5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3" name="PlaceHolder 1"/>
          <p:cNvSpPr>
            <a:spLocks noGrp="1"/>
          </p:cNvSpPr>
          <p:nvPr>
            <p:ph type="title"/>
          </p:nvPr>
        </p:nvSpPr>
        <p:spPr>
          <a:xfrm>
            <a:off x="2160000" y="145440"/>
            <a:ext cx="406044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>
              <a:buNone/>
            </a:pPr>
            <a:r>
              <a:rPr b="1" lang="fr-FR" sz="5400" spc="-1" strike="noStrike">
                <a:solidFill>
                  <a:srgbClr val="e54b89"/>
                </a:solidFill>
                <a:latin typeface="Noto Sans"/>
              </a:rPr>
              <a:t>Solution 01 </a:t>
            </a:r>
            <a:endParaRPr b="0" lang="fr-FR" sz="5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4" name=""/>
          <p:cNvSpPr txBox="1"/>
          <p:nvPr/>
        </p:nvSpPr>
        <p:spPr>
          <a:xfrm>
            <a:off x="180000" y="1437120"/>
            <a:ext cx="6480000" cy="423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1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1" lang="fr-FR" sz="2100" spc="-1" strike="noStrike" u="sng">
                <a:solidFill>
                  <a:srgbClr val="c9211e"/>
                </a:solidFill>
                <a:uFillTx/>
                <a:latin typeface="Noto Sans"/>
              </a:rPr>
              <a:t>Méthode de recensement des sommets (Vertex Enumeration Method)</a:t>
            </a:r>
            <a:endParaRPr b="0" lang="fr-FR" sz="21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Noto Sans"/>
              </a:rPr>
              <a:t>Calculer les coordonnées de tous les sommets de la région D.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Noto Sans"/>
              </a:rPr>
              <a:t>Évaluer la Fonction Objectif (Z) à chacun de ces sommets.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Noto Sans"/>
              </a:rPr>
              <a:t>Le sommet qui donne la plus grande valeur de Z est la solution optimale pour la Maximisation.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Noto Sans"/>
              </a:rPr>
              <a:t>Le sommet qui donne la plus petite valeur de Z est la solution optimale pour la Minimisation.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916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7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   (1)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   (2)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     (3)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6" name=""/>
          <p:cNvSpPr txBox="1"/>
          <p:nvPr/>
        </p:nvSpPr>
        <p:spPr>
          <a:xfrm>
            <a:off x="656280" y="499680"/>
            <a:ext cx="30294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600" spc="-1" strike="noStrike">
                <a:solidFill>
                  <a:srgbClr val="ffffff"/>
                </a:solidFill>
                <a:latin typeface="Noto Sans"/>
              </a:rPr>
              <a:t>Méthode de recensement des sommets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7" name=""/>
          <p:cNvSpPr txBox="1"/>
          <p:nvPr/>
        </p:nvSpPr>
        <p:spPr>
          <a:xfrm>
            <a:off x="180000" y="1800000"/>
            <a:ext cx="6480000" cy="48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→ 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On va déterminer les Points Sommets: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A, B, C, et D. ainsi que le début (O, O).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A(0, 10), D(10, 0).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→ 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Pour déterminer B et C, on peut les repérer </a:t>
            </a:r>
            <a:r>
              <a:rPr b="0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graphiquement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 ou </a:t>
            </a:r>
            <a:r>
              <a:rPr b="0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mathématiquement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B est l'intersection des 2 droites (1) et (3) → donc les coordonnées de B sont la solution du système composés des deux inéquation des droites (1) et (3).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978" name="" descr=""/>
          <p:cNvPicPr/>
          <p:nvPr/>
        </p:nvPicPr>
        <p:blipFill>
          <a:blip r:embed="rId1"/>
          <a:stretch/>
        </p:blipFill>
        <p:spPr>
          <a:xfrm rot="16209000">
            <a:off x="4478400" y="-574920"/>
            <a:ext cx="2382840" cy="3413880"/>
          </a:xfrm>
          <a:prstGeom prst="rect">
            <a:avLst/>
          </a:prstGeom>
          <a:ln w="0">
            <a:noFill/>
          </a:ln>
        </p:spPr>
      </p:pic>
      <p:sp>
        <p:nvSpPr>
          <p:cNvPr id="979" name=""/>
          <p:cNvSpPr txBox="1"/>
          <p:nvPr/>
        </p:nvSpPr>
        <p:spPr>
          <a:xfrm>
            <a:off x="2643480" y="4680000"/>
            <a:ext cx="2396520" cy="78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c9211e"/>
                </a:solidFill>
                <a:latin typeface="Noto Sans"/>
              </a:rPr>
              <a:t>→  </a:t>
            </a:r>
            <a:r>
              <a:rPr b="1" lang="fr-FR" sz="2000" spc="-1" strike="noStrike">
                <a:solidFill>
                  <a:srgbClr val="c9211e"/>
                </a:solidFill>
                <a:latin typeface="Noto Sans"/>
              </a:rPr>
              <a:t>x1​=4  et x2​=8    alors  B(4, 8)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80" name=""/>
          <p:cNvSpPr/>
          <p:nvPr/>
        </p:nvSpPr>
        <p:spPr>
          <a:xfrm>
            <a:off x="1620360" y="5040000"/>
            <a:ext cx="899640" cy="359640"/>
          </a:xfrm>
          <a:prstGeom prst="rightArrow">
            <a:avLst>
              <a:gd name="adj1" fmla="val 50000"/>
              <a:gd name="adj2" fmla="val 62538"/>
            </a:avLst>
          </a:pr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81" name=""/>
          <p:cNvSpPr/>
          <p:nvPr/>
        </p:nvSpPr>
        <p:spPr>
          <a:xfrm>
            <a:off x="0" y="4680000"/>
            <a:ext cx="360000" cy="900000"/>
          </a:xfrm>
          <a:custGeom>
            <a:avLst/>
            <a:gdLst>
              <a:gd name="textAreaLeft" fmla="*/ 230040 w 360000"/>
              <a:gd name="textAreaRight" fmla="*/ 360360 w 360000"/>
              <a:gd name="textAreaTop" fmla="*/ 23400 h 900000"/>
              <a:gd name="textAreaBottom" fmla="*/ 876600 h 9000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983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   (1)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   (2)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     (3)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3" name=""/>
          <p:cNvSpPr txBox="1"/>
          <p:nvPr/>
        </p:nvSpPr>
        <p:spPr>
          <a:xfrm>
            <a:off x="656280" y="499680"/>
            <a:ext cx="30294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600" spc="-1" strike="noStrike">
                <a:solidFill>
                  <a:srgbClr val="ffffff"/>
                </a:solidFill>
                <a:latin typeface="Noto Sans"/>
              </a:rPr>
              <a:t>Méthode de recensement des sommets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4" name=""/>
          <p:cNvSpPr txBox="1"/>
          <p:nvPr/>
        </p:nvSpPr>
        <p:spPr>
          <a:xfrm>
            <a:off x="-1080" y="1800000"/>
            <a:ext cx="6480000" cy="449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000" spc="-1" strike="noStrike">
                <a:solidFill>
                  <a:srgbClr val="000000"/>
                </a:solidFill>
                <a:latin typeface="Noto Sans"/>
              </a:rPr>
              <a:t>→</a:t>
            </a:r>
            <a:r>
              <a:rPr b="0" lang="fr-FR" sz="12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De même pour C ses coordonnées sont 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la solution du système composé des deux inéquation des droites 2 et 3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   (2)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     (3)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points Sommets de la</a:t>
            </a:r>
            <a:r>
              <a:rPr b="1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 Région Réalisable </a:t>
            </a:r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sont les couples</a:t>
            </a:r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(x1​,x2​) suivants: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500" spc="-1" strike="noStrike">
                <a:solidFill>
                  <a:srgbClr val="000000"/>
                </a:solidFill>
                <a:latin typeface="Noto Sans"/>
                <a:ea typeface="Noto Sans CJK SC"/>
              </a:rPr>
              <a:t>A(0, 10), B(4, 8), C(10, 2), D(10, 0) 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1045" name="" descr=""/>
          <p:cNvPicPr/>
          <p:nvPr/>
        </p:nvPicPr>
        <p:blipFill>
          <a:blip r:embed="rId1"/>
          <a:stretch/>
        </p:blipFill>
        <p:spPr>
          <a:xfrm rot="16209000">
            <a:off x="4478400" y="-574920"/>
            <a:ext cx="2382840" cy="3413880"/>
          </a:xfrm>
          <a:prstGeom prst="rect">
            <a:avLst/>
          </a:prstGeom>
          <a:ln w="0">
            <a:noFill/>
          </a:ln>
        </p:spPr>
      </p:pic>
      <p:sp>
        <p:nvSpPr>
          <p:cNvPr id="1046" name=""/>
          <p:cNvSpPr txBox="1"/>
          <p:nvPr/>
        </p:nvSpPr>
        <p:spPr>
          <a:xfrm>
            <a:off x="3543480" y="2880000"/>
            <a:ext cx="2396520" cy="78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c9211e"/>
                </a:solidFill>
                <a:latin typeface="Noto Sans"/>
              </a:rPr>
              <a:t>→  </a:t>
            </a:r>
            <a:r>
              <a:rPr b="1" lang="fr-FR" sz="2000" spc="-1" strike="noStrike">
                <a:solidFill>
                  <a:srgbClr val="c9211e"/>
                </a:solidFill>
                <a:latin typeface="Noto Sans"/>
              </a:rPr>
              <a:t>x1​=10  et x2​=2    alors  C(10, 2)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7" name=""/>
          <p:cNvSpPr/>
          <p:nvPr/>
        </p:nvSpPr>
        <p:spPr>
          <a:xfrm>
            <a:off x="2160360" y="3060360"/>
            <a:ext cx="899640" cy="359640"/>
          </a:xfrm>
          <a:prstGeom prst="rightArrow">
            <a:avLst>
              <a:gd name="adj1" fmla="val 50000"/>
              <a:gd name="adj2" fmla="val 62538"/>
            </a:avLst>
          </a:pr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8" name=""/>
          <p:cNvSpPr/>
          <p:nvPr/>
        </p:nvSpPr>
        <p:spPr>
          <a:xfrm>
            <a:off x="-72000" y="2880000"/>
            <a:ext cx="360000" cy="900000"/>
          </a:xfrm>
          <a:custGeom>
            <a:avLst/>
            <a:gdLst>
              <a:gd name="textAreaLeft" fmla="*/ 230040 w 360000"/>
              <a:gd name="textAreaRight" fmla="*/ 360360 w 360000"/>
              <a:gd name="textAreaTop" fmla="*/ 23400 h 900000"/>
              <a:gd name="textAreaBottom" fmla="*/ 876600 h 9000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9" name=""/>
          <p:cNvSpPr txBox="1"/>
          <p:nvPr/>
        </p:nvSpPr>
        <p:spPr>
          <a:xfrm>
            <a:off x="3240000" y="4868640"/>
            <a:ext cx="238428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ainsi que le début (O, O).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50" name=""/>
          <p:cNvSpPr/>
          <p:nvPr/>
        </p:nvSpPr>
        <p:spPr>
          <a:xfrm>
            <a:off x="0" y="526536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1052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1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   (1)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   (2)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     (3)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2" name=""/>
          <p:cNvSpPr txBox="1"/>
          <p:nvPr/>
        </p:nvSpPr>
        <p:spPr>
          <a:xfrm>
            <a:off x="656280" y="499680"/>
            <a:ext cx="30294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600" spc="-1" strike="noStrike">
                <a:solidFill>
                  <a:srgbClr val="ffffff"/>
                </a:solidFill>
                <a:latin typeface="Noto Sans"/>
              </a:rPr>
              <a:t>Méthode de recensement des sommets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1113" name="" descr=""/>
          <p:cNvPicPr/>
          <p:nvPr/>
        </p:nvPicPr>
        <p:blipFill>
          <a:blip r:embed="rId1"/>
          <a:stretch/>
        </p:blipFill>
        <p:spPr>
          <a:xfrm rot="16209000">
            <a:off x="4478400" y="-574920"/>
            <a:ext cx="2382840" cy="3413880"/>
          </a:xfrm>
          <a:prstGeom prst="rect">
            <a:avLst/>
          </a:prstGeom>
          <a:ln w="0">
            <a:noFill/>
          </a:ln>
        </p:spPr>
      </p:pic>
      <p:sp>
        <p:nvSpPr>
          <p:cNvPr id="1114" name=""/>
          <p:cNvSpPr txBox="1"/>
          <p:nvPr/>
        </p:nvSpPr>
        <p:spPr>
          <a:xfrm>
            <a:off x="180000" y="1683720"/>
            <a:ext cx="5220000" cy="245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600" spc="-1" strike="noStrike">
                <a:solidFill>
                  <a:srgbClr val="000000"/>
                </a:solidFill>
                <a:latin typeface="Noto Sans"/>
              </a:rPr>
              <a:t>Suite de l'Évaluation et Conclusion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A(0, 10) →Z=300(0)+200(10)=2000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B(4, 8) →Z=300(4)+200(8)=1200+1600=2800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C(10, 2) 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→Z=300(10)+200(2)=3000+400=</a:t>
            </a:r>
            <a:r>
              <a:rPr b="0" lang="fr-FR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3400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D(11, 0) →Z=300(11)+200(0)=3300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5" name=""/>
          <p:cNvSpPr txBox="1"/>
          <p:nvPr/>
        </p:nvSpPr>
        <p:spPr>
          <a:xfrm>
            <a:off x="180000" y="3752280"/>
            <a:ext cx="7200000" cy="189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400" spc="-1" strike="noStrike">
                <a:solidFill>
                  <a:srgbClr val="000000"/>
                </a:solidFill>
                <a:latin typeface="Noto Sans"/>
              </a:rPr>
              <a:t>Donc la solution optimale correspond au point        C'est-quoi ?   C'est le point qui correspond à cette valeur 3400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400" spc="-1" strike="noStrike">
                <a:solidFill>
                  <a:srgbClr val="000000"/>
                </a:solidFill>
                <a:latin typeface="Noto Sans"/>
              </a:rPr>
              <a:t>donc le point Sommet qui maximise la fonction est </a:t>
            </a:r>
            <a:r>
              <a:rPr b="1" lang="fr-FR" sz="2200" spc="-1" strike="noStrike">
                <a:solidFill>
                  <a:srgbClr val="c9211e"/>
                </a:solidFill>
                <a:latin typeface="Noto Sans"/>
              </a:rPr>
              <a:t>(10, 2).</a:t>
            </a:r>
            <a:endParaRPr b="0" lang="fr-FR" sz="22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400" spc="-1" strike="noStrike">
                <a:solidFill>
                  <a:srgbClr val="000000"/>
                </a:solidFill>
                <a:latin typeface="Noto Sans"/>
              </a:rPr>
              <a:t>Donc la solution optimale (par recensement des sommets) est :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x1=10,  x2=2,  Zmax⁡=3400.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"/>
          <p:cNvSpPr/>
          <p:nvPr/>
        </p:nvSpPr>
        <p:spPr>
          <a:xfrm>
            <a:off x="540000" y="139680"/>
            <a:ext cx="1120320" cy="1120320"/>
          </a:xfrm>
          <a:custGeom>
            <a:avLst/>
            <a:gdLst/>
            <a:ahLst/>
            <a:rect l="0" t="0" r="r" b="b"/>
            <a:pathLst>
              <a:path w="3112" h="3112">
                <a:moveTo>
                  <a:pt x="3112" y="1556"/>
                </a:moveTo>
                <a:lnTo>
                  <a:pt x="3109" y="1658"/>
                </a:lnTo>
                <a:lnTo>
                  <a:pt x="3098" y="1759"/>
                </a:lnTo>
                <a:lnTo>
                  <a:pt x="3082" y="1860"/>
                </a:lnTo>
                <a:lnTo>
                  <a:pt x="3059" y="1959"/>
                </a:lnTo>
                <a:lnTo>
                  <a:pt x="3029" y="2056"/>
                </a:lnTo>
                <a:lnTo>
                  <a:pt x="2993" y="2151"/>
                </a:lnTo>
                <a:lnTo>
                  <a:pt x="2951" y="2244"/>
                </a:lnTo>
                <a:lnTo>
                  <a:pt x="2903" y="2334"/>
                </a:lnTo>
                <a:lnTo>
                  <a:pt x="2849" y="2421"/>
                </a:lnTo>
                <a:lnTo>
                  <a:pt x="2790" y="2503"/>
                </a:lnTo>
                <a:lnTo>
                  <a:pt x="2725" y="2582"/>
                </a:lnTo>
                <a:lnTo>
                  <a:pt x="2656" y="2656"/>
                </a:lnTo>
                <a:lnTo>
                  <a:pt x="2582" y="2725"/>
                </a:lnTo>
                <a:lnTo>
                  <a:pt x="2503" y="2790"/>
                </a:lnTo>
                <a:lnTo>
                  <a:pt x="2421" y="2849"/>
                </a:lnTo>
                <a:lnTo>
                  <a:pt x="2334" y="2903"/>
                </a:lnTo>
                <a:lnTo>
                  <a:pt x="2244" y="2951"/>
                </a:lnTo>
                <a:lnTo>
                  <a:pt x="2151" y="2993"/>
                </a:lnTo>
                <a:lnTo>
                  <a:pt x="2056" y="3029"/>
                </a:lnTo>
                <a:lnTo>
                  <a:pt x="1959" y="3058"/>
                </a:lnTo>
                <a:lnTo>
                  <a:pt x="1860" y="3082"/>
                </a:lnTo>
                <a:lnTo>
                  <a:pt x="1759" y="3098"/>
                </a:lnTo>
                <a:lnTo>
                  <a:pt x="1658" y="3108"/>
                </a:lnTo>
                <a:lnTo>
                  <a:pt x="1556" y="3112"/>
                </a:lnTo>
                <a:lnTo>
                  <a:pt x="1454" y="3108"/>
                </a:lnTo>
                <a:lnTo>
                  <a:pt x="1352" y="3098"/>
                </a:lnTo>
                <a:lnTo>
                  <a:pt x="1252" y="3082"/>
                </a:lnTo>
                <a:lnTo>
                  <a:pt x="1153" y="3058"/>
                </a:lnTo>
                <a:lnTo>
                  <a:pt x="1056" y="3029"/>
                </a:lnTo>
                <a:lnTo>
                  <a:pt x="961" y="2993"/>
                </a:lnTo>
                <a:lnTo>
                  <a:pt x="868" y="2951"/>
                </a:lnTo>
                <a:lnTo>
                  <a:pt x="778" y="2903"/>
                </a:lnTo>
                <a:lnTo>
                  <a:pt x="691" y="2849"/>
                </a:lnTo>
                <a:lnTo>
                  <a:pt x="608" y="2790"/>
                </a:lnTo>
                <a:lnTo>
                  <a:pt x="530" y="2725"/>
                </a:lnTo>
                <a:lnTo>
                  <a:pt x="455" y="2656"/>
                </a:lnTo>
                <a:lnTo>
                  <a:pt x="386" y="2582"/>
                </a:lnTo>
                <a:lnTo>
                  <a:pt x="321" y="2503"/>
                </a:lnTo>
                <a:lnTo>
                  <a:pt x="262" y="2421"/>
                </a:lnTo>
                <a:lnTo>
                  <a:pt x="208" y="2334"/>
                </a:lnTo>
                <a:lnTo>
                  <a:pt x="160" y="2244"/>
                </a:lnTo>
                <a:lnTo>
                  <a:pt x="118" y="2151"/>
                </a:lnTo>
                <a:lnTo>
                  <a:pt x="82" y="2056"/>
                </a:lnTo>
                <a:lnTo>
                  <a:pt x="53" y="1959"/>
                </a:lnTo>
                <a:lnTo>
                  <a:pt x="30" y="1860"/>
                </a:lnTo>
                <a:lnTo>
                  <a:pt x="13" y="1759"/>
                </a:lnTo>
                <a:lnTo>
                  <a:pt x="3" y="1658"/>
                </a:lnTo>
                <a:lnTo>
                  <a:pt x="0" y="1556"/>
                </a:lnTo>
                <a:lnTo>
                  <a:pt x="3" y="1454"/>
                </a:lnTo>
                <a:lnTo>
                  <a:pt x="13" y="1352"/>
                </a:lnTo>
                <a:lnTo>
                  <a:pt x="30" y="1252"/>
                </a:lnTo>
                <a:lnTo>
                  <a:pt x="53" y="1153"/>
                </a:lnTo>
                <a:lnTo>
                  <a:pt x="82" y="1056"/>
                </a:lnTo>
                <a:lnTo>
                  <a:pt x="118" y="961"/>
                </a:lnTo>
                <a:lnTo>
                  <a:pt x="160" y="868"/>
                </a:lnTo>
                <a:lnTo>
                  <a:pt x="208" y="778"/>
                </a:lnTo>
                <a:lnTo>
                  <a:pt x="262" y="691"/>
                </a:lnTo>
                <a:lnTo>
                  <a:pt x="322" y="608"/>
                </a:lnTo>
                <a:lnTo>
                  <a:pt x="386" y="529"/>
                </a:lnTo>
                <a:lnTo>
                  <a:pt x="456" y="455"/>
                </a:lnTo>
                <a:lnTo>
                  <a:pt x="530" y="386"/>
                </a:lnTo>
                <a:lnTo>
                  <a:pt x="608" y="321"/>
                </a:lnTo>
                <a:lnTo>
                  <a:pt x="691" y="262"/>
                </a:lnTo>
                <a:lnTo>
                  <a:pt x="778" y="208"/>
                </a:lnTo>
                <a:lnTo>
                  <a:pt x="868" y="160"/>
                </a:lnTo>
                <a:lnTo>
                  <a:pt x="961" y="118"/>
                </a:lnTo>
                <a:lnTo>
                  <a:pt x="1056" y="82"/>
                </a:lnTo>
                <a:lnTo>
                  <a:pt x="1153" y="53"/>
                </a:lnTo>
                <a:lnTo>
                  <a:pt x="1252" y="30"/>
                </a:lnTo>
                <a:lnTo>
                  <a:pt x="1352" y="13"/>
                </a:lnTo>
                <a:lnTo>
                  <a:pt x="1454" y="3"/>
                </a:lnTo>
                <a:lnTo>
                  <a:pt x="1556" y="0"/>
                </a:lnTo>
                <a:lnTo>
                  <a:pt x="1658" y="3"/>
                </a:lnTo>
                <a:lnTo>
                  <a:pt x="1759" y="13"/>
                </a:lnTo>
                <a:lnTo>
                  <a:pt x="1860" y="30"/>
                </a:lnTo>
                <a:lnTo>
                  <a:pt x="1959" y="53"/>
                </a:lnTo>
                <a:lnTo>
                  <a:pt x="2056" y="82"/>
                </a:lnTo>
                <a:lnTo>
                  <a:pt x="2151" y="118"/>
                </a:lnTo>
                <a:lnTo>
                  <a:pt x="2244" y="160"/>
                </a:lnTo>
                <a:lnTo>
                  <a:pt x="2334" y="208"/>
                </a:lnTo>
                <a:lnTo>
                  <a:pt x="2421" y="262"/>
                </a:lnTo>
                <a:lnTo>
                  <a:pt x="2503" y="321"/>
                </a:lnTo>
                <a:lnTo>
                  <a:pt x="2582" y="386"/>
                </a:lnTo>
                <a:lnTo>
                  <a:pt x="2656" y="455"/>
                </a:lnTo>
                <a:lnTo>
                  <a:pt x="2725" y="529"/>
                </a:lnTo>
                <a:lnTo>
                  <a:pt x="2790" y="608"/>
                </a:lnTo>
                <a:lnTo>
                  <a:pt x="2849" y="691"/>
                </a:lnTo>
                <a:lnTo>
                  <a:pt x="2903" y="778"/>
                </a:lnTo>
                <a:lnTo>
                  <a:pt x="2951" y="868"/>
                </a:lnTo>
                <a:lnTo>
                  <a:pt x="2993" y="961"/>
                </a:lnTo>
                <a:lnTo>
                  <a:pt x="3029" y="1056"/>
                </a:lnTo>
                <a:lnTo>
                  <a:pt x="3059" y="1153"/>
                </a:lnTo>
                <a:lnTo>
                  <a:pt x="3082" y="1252"/>
                </a:lnTo>
                <a:lnTo>
                  <a:pt x="3098" y="1352"/>
                </a:lnTo>
                <a:lnTo>
                  <a:pt x="3109" y="1454"/>
                </a:lnTo>
                <a:lnTo>
                  <a:pt x="3112" y="1556"/>
                </a:lnTo>
                <a:close/>
              </a:path>
            </a:pathLst>
          </a:custGeom>
          <a:solidFill>
            <a:srgbClr val="f8b620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1" lang="fr-FR" sz="4400" spc="-1" strike="noStrike">
                <a:solidFill>
                  <a:srgbClr val="7f59ae"/>
                </a:solidFill>
                <a:latin typeface="Noto Sans"/>
              </a:rPr>
              <a:t>5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7" name="PlaceHolder 1"/>
          <p:cNvSpPr>
            <a:spLocks noGrp="1"/>
          </p:cNvSpPr>
          <p:nvPr>
            <p:ph type="title"/>
          </p:nvPr>
        </p:nvSpPr>
        <p:spPr>
          <a:xfrm>
            <a:off x="2160000" y="145440"/>
            <a:ext cx="406044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>
              <a:buNone/>
            </a:pPr>
            <a:r>
              <a:rPr b="1" lang="fr-FR" sz="5400" spc="-1" strike="noStrike">
                <a:solidFill>
                  <a:srgbClr val="e54b89"/>
                </a:solidFill>
                <a:latin typeface="Noto Sans"/>
              </a:rPr>
              <a:t>Solution 02 </a:t>
            </a:r>
            <a:endParaRPr b="0" lang="fr-FR" sz="5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8" name=""/>
          <p:cNvSpPr txBox="1"/>
          <p:nvPr/>
        </p:nvSpPr>
        <p:spPr>
          <a:xfrm>
            <a:off x="0" y="1354320"/>
            <a:ext cx="6480000" cy="351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fr-FR" sz="11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1" lang="fr-FR" sz="2000" spc="-1" strike="noStrike" u="sng">
                <a:solidFill>
                  <a:srgbClr val="c9211e"/>
                </a:solidFill>
                <a:uFillTx/>
                <a:latin typeface="Noto Sans"/>
              </a:rPr>
              <a:t>Méthode des droites parallèles (Isoprofit/Isocost Line Method)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Tracer une droite d'iso-objectif (la droite relative a la fonction objectif) pour une valeur arbitraire de Z. (exp z=0)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6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  <a:ea typeface="Noto Sans CJK SC"/>
              </a:rPr>
              <a:t>Déplacer cette droite parallèlement à elle-même (glisser la règle 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droite parallèlement à la droite)   dans la direction de l'optimisation (augmentation pour MAX, diminution pour MIN).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Le dernier point de la région D touché par la droite est la solution optimale.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endParaRPr b="0" lang="fr-FR" sz="11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9" name=""/>
          <p:cNvSpPr/>
          <p:nvPr/>
        </p:nvSpPr>
        <p:spPr>
          <a:xfrm>
            <a:off x="0" y="508536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1121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179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0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   (1)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   (2)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     (3)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1" name=""/>
          <p:cNvSpPr txBox="1"/>
          <p:nvPr/>
        </p:nvSpPr>
        <p:spPr>
          <a:xfrm>
            <a:off x="656280" y="499680"/>
            <a:ext cx="30294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600" spc="-1" strike="noStrike">
                <a:solidFill>
                  <a:srgbClr val="ffffff"/>
                </a:solidFill>
                <a:latin typeface="Noto Sans"/>
              </a:rPr>
              <a:t>Méthode de recensement des sommets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1182" name="" descr=""/>
          <p:cNvPicPr/>
          <p:nvPr/>
        </p:nvPicPr>
        <p:blipFill>
          <a:blip r:embed="rId1"/>
          <a:stretch/>
        </p:blipFill>
        <p:spPr>
          <a:xfrm rot="16209000">
            <a:off x="4478400" y="-574920"/>
            <a:ext cx="2382840" cy="3413880"/>
          </a:xfrm>
          <a:prstGeom prst="rect">
            <a:avLst/>
          </a:prstGeom>
          <a:ln w="0">
            <a:noFill/>
          </a:ln>
        </p:spPr>
      </p:pic>
      <p:sp>
        <p:nvSpPr>
          <p:cNvPr id="1183" name=""/>
          <p:cNvSpPr txBox="1"/>
          <p:nvPr/>
        </p:nvSpPr>
        <p:spPr>
          <a:xfrm>
            <a:off x="93240" y="1487880"/>
            <a:ext cx="7020000" cy="409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Appliquons la méthode des droites parallèles (méthode graphique par translation de la droite de niveau)       Maximiser Z=300x1+200x2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On commence par représenter la droite de la fonction Objectif : Z=300x1​+200x2​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Pour représenter la droite de la fonction objectif, il suffit de donner à Z une valeur particulière.      Par exemple Z=0 :       300x1​+200x2​=0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2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x1​ = 0    x2=0         (0,0)   et    x1​ = 1    x2=-3/2   (1,</a:t>
            </a:r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-3/2 )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     </a:t>
            </a:r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donc chaque valeur de  Z donne une droite de pente −3/2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200" spc="-1" strike="noStrike">
                <a:solidFill>
                  <a:srgbClr val="000000"/>
                </a:solidFill>
                <a:latin typeface="Noto Sans"/>
              </a:rPr>
              <a:t>On déplace (translate) cette droite parallèlement vers l'extérieur de la région faisable (en augmentant Z) jusqu'au dernier contact avec la région faisable: ce point de contact est la solution optimale.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4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blue 1"/>
          <p:cNvSpPr txBox="1"/>
          <p:nvPr/>
        </p:nvSpPr>
        <p:spPr>
          <a:xfrm>
            <a:off x="720000" y="2385360"/>
            <a:ext cx="6120000" cy="903960"/>
          </a:xfrm>
          <a:prstGeom prst="rect">
            <a:avLst/>
          </a:prstGeom>
        </p:spPr>
        <p:txBody>
          <a:bodyPr wrap="none" lIns="104040" rIns="104040" tIns="60840" bIns="60840" anchor="ctr" anchorCtr="1">
            <a:prstTxWarp prst="textPlain">
              <a:avLst>
                <a:gd name="adj" fmla="val 52538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ln w="38160">
                  <a:solidFill>
                    <a:srgbClr val="ffffff"/>
                  </a:solidFill>
                  <a:miter/>
                </a:ln>
                <a:solidFill>
                  <a:srgbClr val="729fcf"/>
                </a:solidFill>
                <a:effectLst>
                  <a:outerShdw dist="71785" dir="2700000" blurRad="0" rotWithShape="0">
                    <a:srgbClr val="2a6099">
                      <a:alpha val="20000"/>
                    </a:srgbClr>
                  </a:outerShdw>
                </a:effectLst>
                <a:latin typeface="Noto Sans"/>
                <a:ea typeface="MS Gothic"/>
              </a:rPr>
              <a:t>Thank you!</a:t>
            </a:r>
            <a:endParaRPr b="1" lang="fr-FR" sz="4400" spc="-1" strike="noStrike">
              <a:ln w="38160">
                <a:solidFill>
                  <a:srgbClr val="ffffff"/>
                </a:solidFill>
                <a:miter/>
              </a:ln>
              <a:solidFill>
                <a:srgbClr val="729fcf"/>
              </a:solidFill>
              <a:effectLst>
                <a:outerShdw dist="71785" dir="2700000" blurRad="0" rotWithShape="0">
                  <a:srgbClr val="2a6099">
                    <a:alpha val="20000"/>
                  </a:srgbClr>
                </a:outerShdw>
              </a:effectLst>
              <a:latin typeface="Noto Sans"/>
              <a:ea typeface="MS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942480" y="824760"/>
            <a:ext cx="3739320" cy="4019040"/>
          </a:xfrm>
          <a:custGeom>
            <a:avLst/>
            <a:gdLst/>
            <a:ahLst/>
            <a:rect l="0" t="0" r="r" b="b"/>
            <a:pathLst>
              <a:path w="10387" h="11164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txBody>
          <a:bodyPr lIns="116280" rIns="116280" tIns="71280" bIns="7128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1" name=""/>
          <p:cNvSpPr/>
          <p:nvPr/>
        </p:nvSpPr>
        <p:spPr>
          <a:xfrm>
            <a:off x="858600" y="734760"/>
            <a:ext cx="3907080" cy="4199400"/>
          </a:xfrm>
          <a:custGeom>
            <a:avLst/>
            <a:gdLst/>
            <a:ahLst/>
            <a:rect l="0" t="0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solidFill>
            <a:srgbClr val="ffffff">
              <a:alpha val="98000"/>
            </a:srgbClr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2" name=""/>
          <p:cNvSpPr/>
          <p:nvPr/>
        </p:nvSpPr>
        <p:spPr>
          <a:xfrm>
            <a:off x="858600" y="734760"/>
            <a:ext cx="3907080" cy="4199400"/>
          </a:xfrm>
          <a:custGeom>
            <a:avLst/>
            <a:gdLst/>
            <a:ahLst/>
            <a:rect l="0" t="0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cap="rnd" w="23040">
            <a:solidFill>
              <a:srgbClr val="7f59ae"/>
            </a:solidFill>
            <a:round/>
          </a:ln>
        </p:spPr>
        <p:txBody>
          <a:bodyPr lIns="101520" rIns="101520" tIns="56520" bIns="5652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165680" y="1145520"/>
            <a:ext cx="3600000" cy="281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fr-FR" sz="3000" spc="-1" strike="noStrike">
                <a:solidFill>
                  <a:srgbClr val="fe7130"/>
                </a:solidFill>
                <a:latin typeface="Noto Sans"/>
                <a:ea typeface="Noto Sans CJK SC"/>
              </a:rPr>
              <a:t>Méthode </a:t>
            </a:r>
            <a:r>
              <a:rPr b="1" lang="fr-FR" sz="3000" spc="-1" strike="noStrike">
                <a:solidFill>
                  <a:srgbClr val="fe7130"/>
                </a:solidFill>
                <a:latin typeface="Noto Sans"/>
              </a:rPr>
              <a:t>des   Droites (Résolution Graphique) </a:t>
            </a:r>
            <a:endParaRPr b="0" lang="fr-FR" sz="3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title"/>
          </p:nvPr>
        </p:nvSpPr>
        <p:spPr>
          <a:xfrm>
            <a:off x="5040000" y="225720"/>
            <a:ext cx="4860000" cy="499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600" spc="-1" strike="noStrike">
                <a:solidFill>
                  <a:srgbClr val="000000"/>
                </a:solidFill>
                <a:latin typeface="Noto Sans"/>
              </a:rPr>
              <a:t>	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La Méthode des Droites, ou </a:t>
            </a:r>
            <a:r>
              <a:rPr b="1" lang="fr-FR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Méthode Graphique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, est une technique utilisée pour résoudre des problèmes de Programmation Linéaire (PL) qui comportent exactement </a:t>
            </a:r>
            <a:r>
              <a:rPr b="1" lang="fr-FR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deux variables de décision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highlight>
                  <a:srgbClr val="ff4000"/>
                </a:highlight>
                <a:latin typeface="Noto Sans"/>
              </a:rPr>
              <a:t>(x1​ et x2​)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. </a:t>
            </a:r>
            <a:br>
              <a:rPr sz="2400"/>
            </a:b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	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Elle permet de visualiser la région des solutions </a:t>
            </a:r>
            <a:r>
              <a:rPr b="1" lang="fr-FR" sz="2400" spc="-1" strike="noStrike">
                <a:solidFill>
                  <a:srgbClr val="000000"/>
                </a:solidFill>
                <a:highlight>
                  <a:srgbClr val="729fcf"/>
                </a:highlight>
                <a:latin typeface="Noto Sans"/>
              </a:rPr>
              <a:t>réalisables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 et d'identifier la solution </a:t>
            </a:r>
            <a:r>
              <a:rPr b="1" lang="fr-FR" sz="2400" spc="-1" strike="noStrike">
                <a:solidFill>
                  <a:srgbClr val="000000"/>
                </a:solidFill>
                <a:highlight>
                  <a:srgbClr val="729fcf"/>
                </a:highlight>
                <a:latin typeface="Noto Sans"/>
              </a:rPr>
              <a:t>optimale</a:t>
            </a:r>
            <a:r>
              <a:rPr b="1" lang="fr-FR" sz="2400" spc="-1" strike="noStrike">
                <a:solidFill>
                  <a:srgbClr val="000000"/>
                </a:solidFill>
                <a:latin typeface="Noto Sans"/>
              </a:rPr>
              <a:t>. 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5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"/>
          <p:cNvSpPr/>
          <p:nvPr/>
        </p:nvSpPr>
        <p:spPr>
          <a:xfrm>
            <a:off x="4084920" y="1823760"/>
            <a:ext cx="2089800" cy="2089800"/>
          </a:xfrm>
          <a:custGeom>
            <a:avLst/>
            <a:gdLst/>
            <a:ahLst/>
            <a:rect l="0" t="0" r="r" b="b"/>
            <a:pathLst>
              <a:path w="5805" h="5805">
                <a:moveTo>
                  <a:pt x="5782" y="3272"/>
                </a:moveTo>
                <a:cubicBezTo>
                  <a:pt x="5717" y="3778"/>
                  <a:pt x="5520" y="4257"/>
                  <a:pt x="5212" y="4662"/>
                </a:cubicBezTo>
                <a:cubicBezTo>
                  <a:pt x="4902" y="5067"/>
                  <a:pt x="4492" y="5384"/>
                  <a:pt x="4022" y="5581"/>
                </a:cubicBezTo>
                <a:cubicBezTo>
                  <a:pt x="3552" y="5777"/>
                  <a:pt x="3039" y="5846"/>
                  <a:pt x="2533" y="5782"/>
                </a:cubicBezTo>
                <a:cubicBezTo>
                  <a:pt x="2028" y="5717"/>
                  <a:pt x="1548" y="5520"/>
                  <a:pt x="1143" y="5212"/>
                </a:cubicBezTo>
                <a:cubicBezTo>
                  <a:pt x="737" y="4902"/>
                  <a:pt x="421" y="4492"/>
                  <a:pt x="225" y="4022"/>
                </a:cubicBezTo>
                <a:cubicBezTo>
                  <a:pt x="28" y="3552"/>
                  <a:pt x="-41" y="3039"/>
                  <a:pt x="24" y="2533"/>
                </a:cubicBezTo>
                <a:cubicBezTo>
                  <a:pt x="88" y="2028"/>
                  <a:pt x="285" y="1548"/>
                  <a:pt x="595" y="1143"/>
                </a:cubicBezTo>
                <a:cubicBezTo>
                  <a:pt x="903" y="737"/>
                  <a:pt x="1312" y="421"/>
                  <a:pt x="1783" y="225"/>
                </a:cubicBezTo>
                <a:cubicBezTo>
                  <a:pt x="2253" y="28"/>
                  <a:pt x="2767" y="-41"/>
                  <a:pt x="3272" y="24"/>
                </a:cubicBezTo>
                <a:cubicBezTo>
                  <a:pt x="3778" y="88"/>
                  <a:pt x="4257" y="286"/>
                  <a:pt x="4662" y="595"/>
                </a:cubicBezTo>
                <a:cubicBezTo>
                  <a:pt x="5067" y="903"/>
                  <a:pt x="5385" y="1313"/>
                  <a:pt x="5581" y="1784"/>
                </a:cubicBezTo>
                <a:cubicBezTo>
                  <a:pt x="5777" y="2253"/>
                  <a:pt x="5846" y="2767"/>
                  <a:pt x="5782" y="327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7" name=""/>
          <p:cNvSpPr/>
          <p:nvPr/>
        </p:nvSpPr>
        <p:spPr>
          <a:xfrm>
            <a:off x="5127120" y="1837800"/>
            <a:ext cx="656280" cy="1042560"/>
          </a:xfrm>
          <a:custGeom>
            <a:avLst/>
            <a:gdLst/>
            <a:ahLst/>
            <a:rect l="0" t="0" r="r" b="b"/>
            <a:pathLst>
              <a:path w="1823" h="2896">
                <a:moveTo>
                  <a:pt x="189" y="0"/>
                </a:moveTo>
                <a:cubicBezTo>
                  <a:pt x="503" y="20"/>
                  <a:pt x="811" y="92"/>
                  <a:pt x="1102" y="211"/>
                </a:cubicBezTo>
                <a:cubicBezTo>
                  <a:pt x="1362" y="317"/>
                  <a:pt x="1605" y="461"/>
                  <a:pt x="1823" y="637"/>
                </a:cubicBezTo>
                <a:cubicBezTo>
                  <a:pt x="1215" y="1390"/>
                  <a:pt x="608" y="2143"/>
                  <a:pt x="0" y="2896"/>
                </a:cubicBezTo>
                <a:cubicBezTo>
                  <a:pt x="63" y="1931"/>
                  <a:pt x="126" y="965"/>
                  <a:pt x="189" y="0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8" name=""/>
          <p:cNvSpPr/>
          <p:nvPr/>
        </p:nvSpPr>
        <p:spPr>
          <a:xfrm>
            <a:off x="5119920" y="2185920"/>
            <a:ext cx="1038960" cy="689040"/>
          </a:xfrm>
          <a:custGeom>
            <a:avLst/>
            <a:gdLst/>
            <a:ahLst/>
            <a:rect l="0" t="0" r="r" b="b"/>
            <a:pathLst>
              <a:path w="2886" h="1914">
                <a:moveTo>
                  <a:pt x="2182" y="0"/>
                </a:moveTo>
                <a:cubicBezTo>
                  <a:pt x="2389" y="236"/>
                  <a:pt x="2556" y="505"/>
                  <a:pt x="2678" y="795"/>
                </a:cubicBezTo>
                <a:cubicBezTo>
                  <a:pt x="2785" y="1054"/>
                  <a:pt x="2856" y="1327"/>
                  <a:pt x="2886" y="1606"/>
                </a:cubicBezTo>
                <a:cubicBezTo>
                  <a:pt x="1924" y="1709"/>
                  <a:pt x="962" y="1812"/>
                  <a:pt x="0" y="1914"/>
                </a:cubicBezTo>
                <a:cubicBezTo>
                  <a:pt x="728" y="1276"/>
                  <a:pt x="1454" y="638"/>
                  <a:pt x="2182" y="0"/>
                </a:cubicBezTo>
                <a:close/>
              </a:path>
            </a:pathLst>
          </a:custGeom>
          <a:solidFill>
            <a:srgbClr val="fcdd99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9" name=""/>
          <p:cNvSpPr/>
          <p:nvPr/>
        </p:nvSpPr>
        <p:spPr>
          <a:xfrm>
            <a:off x="5123520" y="2858760"/>
            <a:ext cx="689040" cy="1038960"/>
          </a:xfrm>
          <a:custGeom>
            <a:avLst/>
            <a:gdLst/>
            <a:ahLst/>
            <a:rect l="0" t="0" r="r" b="b"/>
            <a:pathLst>
              <a:path w="1914" h="2886">
                <a:moveTo>
                  <a:pt x="1914" y="2182"/>
                </a:moveTo>
                <a:cubicBezTo>
                  <a:pt x="1678" y="2389"/>
                  <a:pt x="1410" y="2557"/>
                  <a:pt x="1120" y="2678"/>
                </a:cubicBezTo>
                <a:cubicBezTo>
                  <a:pt x="860" y="2786"/>
                  <a:pt x="588" y="2856"/>
                  <a:pt x="308" y="2886"/>
                </a:cubicBezTo>
                <a:cubicBezTo>
                  <a:pt x="205" y="1924"/>
                  <a:pt x="102" y="962"/>
                  <a:pt x="0" y="0"/>
                </a:cubicBezTo>
                <a:cubicBezTo>
                  <a:pt x="638" y="728"/>
                  <a:pt x="1276" y="1454"/>
                  <a:pt x="1914" y="2182"/>
                </a:cubicBezTo>
                <a:close/>
              </a:path>
            </a:pathLst>
          </a:custGeom>
          <a:solidFill>
            <a:srgbClr val="ed85ad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0" name=""/>
          <p:cNvSpPr/>
          <p:nvPr/>
        </p:nvSpPr>
        <p:spPr>
          <a:xfrm>
            <a:off x="4476240" y="2856960"/>
            <a:ext cx="656640" cy="1042920"/>
          </a:xfrm>
          <a:custGeom>
            <a:avLst/>
            <a:gdLst/>
            <a:ahLst/>
            <a:rect l="0" t="0" r="r" b="b"/>
            <a:pathLst>
              <a:path w="1824" h="2897">
                <a:moveTo>
                  <a:pt x="1634" y="2897"/>
                </a:moveTo>
                <a:cubicBezTo>
                  <a:pt x="1320" y="2876"/>
                  <a:pt x="1013" y="2805"/>
                  <a:pt x="721" y="2685"/>
                </a:cubicBezTo>
                <a:cubicBezTo>
                  <a:pt x="462" y="2579"/>
                  <a:pt x="219" y="2435"/>
                  <a:pt x="0" y="2259"/>
                </a:cubicBezTo>
                <a:cubicBezTo>
                  <a:pt x="608" y="1506"/>
                  <a:pt x="1216" y="753"/>
                  <a:pt x="1824" y="0"/>
                </a:cubicBezTo>
                <a:cubicBezTo>
                  <a:pt x="1761" y="965"/>
                  <a:pt x="1697" y="1932"/>
                  <a:pt x="1634" y="2897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1" name=""/>
          <p:cNvSpPr/>
          <p:nvPr/>
        </p:nvSpPr>
        <p:spPr>
          <a:xfrm>
            <a:off x="4101120" y="2862360"/>
            <a:ext cx="1039320" cy="689040"/>
          </a:xfrm>
          <a:custGeom>
            <a:avLst/>
            <a:gdLst/>
            <a:ahLst/>
            <a:rect l="0" t="0" r="r" b="b"/>
            <a:pathLst>
              <a:path w="2887" h="1914">
                <a:moveTo>
                  <a:pt x="704" y="1914"/>
                </a:moveTo>
                <a:cubicBezTo>
                  <a:pt x="497" y="1678"/>
                  <a:pt x="330" y="1410"/>
                  <a:pt x="208" y="1120"/>
                </a:cubicBezTo>
                <a:cubicBezTo>
                  <a:pt x="100" y="860"/>
                  <a:pt x="30" y="588"/>
                  <a:pt x="0" y="308"/>
                </a:cubicBezTo>
                <a:cubicBezTo>
                  <a:pt x="962" y="205"/>
                  <a:pt x="1925" y="102"/>
                  <a:pt x="2887" y="0"/>
                </a:cubicBezTo>
                <a:cubicBezTo>
                  <a:pt x="2159" y="638"/>
                  <a:pt x="1431" y="1276"/>
                  <a:pt x="704" y="1914"/>
                </a:cubicBezTo>
                <a:close/>
              </a:path>
            </a:pathLst>
          </a:custGeom>
          <a:solidFill>
            <a:srgbClr val="a9dff1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2" name=""/>
          <p:cNvSpPr/>
          <p:nvPr/>
        </p:nvSpPr>
        <p:spPr>
          <a:xfrm>
            <a:off x="4098600" y="2215440"/>
            <a:ext cx="1042920" cy="656280"/>
          </a:xfrm>
          <a:custGeom>
            <a:avLst/>
            <a:gdLst/>
            <a:ahLst/>
            <a:rect l="0" t="0" r="r" b="b"/>
            <a:pathLst>
              <a:path w="2897" h="1823">
                <a:moveTo>
                  <a:pt x="0" y="1633"/>
                </a:moveTo>
                <a:cubicBezTo>
                  <a:pt x="21" y="1320"/>
                  <a:pt x="92" y="1012"/>
                  <a:pt x="212" y="721"/>
                </a:cubicBezTo>
                <a:cubicBezTo>
                  <a:pt x="318" y="461"/>
                  <a:pt x="462" y="218"/>
                  <a:pt x="638" y="0"/>
                </a:cubicBezTo>
                <a:cubicBezTo>
                  <a:pt x="1391" y="608"/>
                  <a:pt x="2144" y="1215"/>
                  <a:pt x="2897" y="1823"/>
                </a:cubicBezTo>
                <a:cubicBezTo>
                  <a:pt x="1932" y="1760"/>
                  <a:pt x="965" y="1696"/>
                  <a:pt x="0" y="1633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3" name=""/>
          <p:cNvSpPr/>
          <p:nvPr/>
        </p:nvSpPr>
        <p:spPr>
          <a:xfrm>
            <a:off x="4447080" y="1839960"/>
            <a:ext cx="689040" cy="1039320"/>
          </a:xfrm>
          <a:custGeom>
            <a:avLst/>
            <a:gdLst/>
            <a:ahLst/>
            <a:rect l="0" t="0" r="r" b="b"/>
            <a:pathLst>
              <a:path w="1914" h="2887">
                <a:moveTo>
                  <a:pt x="0" y="704"/>
                </a:moveTo>
                <a:cubicBezTo>
                  <a:pt x="236" y="497"/>
                  <a:pt x="505" y="330"/>
                  <a:pt x="795" y="208"/>
                </a:cubicBezTo>
                <a:cubicBezTo>
                  <a:pt x="1054" y="100"/>
                  <a:pt x="1327" y="30"/>
                  <a:pt x="1606" y="0"/>
                </a:cubicBezTo>
                <a:cubicBezTo>
                  <a:pt x="1709" y="962"/>
                  <a:pt x="1812" y="1925"/>
                  <a:pt x="1914" y="2887"/>
                </a:cubicBezTo>
                <a:cubicBezTo>
                  <a:pt x="1276" y="2159"/>
                  <a:pt x="638" y="1431"/>
                  <a:pt x="0" y="704"/>
                </a:cubicBezTo>
                <a:close/>
              </a:path>
            </a:pathLst>
          </a:custGeom>
          <a:solidFill>
            <a:srgbClr val="ab93ca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4" name=""/>
          <p:cNvSpPr/>
          <p:nvPr/>
        </p:nvSpPr>
        <p:spPr>
          <a:xfrm>
            <a:off x="5118120" y="2865960"/>
            <a:ext cx="1042920" cy="656280"/>
          </a:xfrm>
          <a:custGeom>
            <a:avLst/>
            <a:gdLst/>
            <a:ahLst/>
            <a:rect l="0" t="0" r="r" b="b"/>
            <a:pathLst>
              <a:path w="2897" h="1823">
                <a:moveTo>
                  <a:pt x="2897" y="189"/>
                </a:moveTo>
                <a:cubicBezTo>
                  <a:pt x="2876" y="503"/>
                  <a:pt x="2805" y="811"/>
                  <a:pt x="2685" y="1102"/>
                </a:cubicBezTo>
                <a:cubicBezTo>
                  <a:pt x="2579" y="1362"/>
                  <a:pt x="2435" y="1605"/>
                  <a:pt x="2259" y="1823"/>
                </a:cubicBezTo>
                <a:cubicBezTo>
                  <a:pt x="1506" y="1215"/>
                  <a:pt x="753" y="608"/>
                  <a:pt x="0" y="0"/>
                </a:cubicBezTo>
                <a:cubicBezTo>
                  <a:pt x="965" y="63"/>
                  <a:pt x="1932" y="126"/>
                  <a:pt x="2897" y="189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75" name=""/>
          <p:cNvSpPr/>
          <p:nvPr/>
        </p:nvSpPr>
        <p:spPr>
          <a:xfrm>
            <a:off x="4197240" y="1936080"/>
            <a:ext cx="1865880" cy="1865880"/>
          </a:xfrm>
          <a:custGeom>
            <a:avLst/>
            <a:gdLst/>
            <a:ahLst/>
            <a:rect l="0" t="0" r="r" b="b"/>
            <a:pathLst>
              <a:path w="5183" h="5183">
                <a:moveTo>
                  <a:pt x="5162" y="2921"/>
                </a:moveTo>
                <a:cubicBezTo>
                  <a:pt x="5104" y="3373"/>
                  <a:pt x="4928" y="3800"/>
                  <a:pt x="4653" y="4162"/>
                </a:cubicBezTo>
                <a:cubicBezTo>
                  <a:pt x="4377" y="4523"/>
                  <a:pt x="4011" y="4807"/>
                  <a:pt x="3591" y="4983"/>
                </a:cubicBezTo>
                <a:cubicBezTo>
                  <a:pt x="3172" y="5158"/>
                  <a:pt x="2713" y="5219"/>
                  <a:pt x="2261" y="5162"/>
                </a:cubicBezTo>
                <a:cubicBezTo>
                  <a:pt x="1810" y="5104"/>
                  <a:pt x="1383" y="4928"/>
                  <a:pt x="1021" y="4653"/>
                </a:cubicBezTo>
                <a:cubicBezTo>
                  <a:pt x="659" y="4377"/>
                  <a:pt x="376" y="4011"/>
                  <a:pt x="200" y="3591"/>
                </a:cubicBezTo>
                <a:cubicBezTo>
                  <a:pt x="25" y="3172"/>
                  <a:pt x="-37" y="2712"/>
                  <a:pt x="21" y="2261"/>
                </a:cubicBezTo>
                <a:cubicBezTo>
                  <a:pt x="79" y="1810"/>
                  <a:pt x="255" y="1382"/>
                  <a:pt x="530" y="1020"/>
                </a:cubicBezTo>
                <a:cubicBezTo>
                  <a:pt x="806" y="658"/>
                  <a:pt x="1173" y="375"/>
                  <a:pt x="1592" y="200"/>
                </a:cubicBezTo>
                <a:cubicBezTo>
                  <a:pt x="2012" y="25"/>
                  <a:pt x="2470" y="-37"/>
                  <a:pt x="2922" y="21"/>
                </a:cubicBezTo>
                <a:cubicBezTo>
                  <a:pt x="3373" y="79"/>
                  <a:pt x="3800" y="255"/>
                  <a:pt x="4162" y="531"/>
                </a:cubicBezTo>
                <a:cubicBezTo>
                  <a:pt x="4524" y="806"/>
                  <a:pt x="4808" y="1173"/>
                  <a:pt x="4983" y="1592"/>
                </a:cubicBezTo>
                <a:cubicBezTo>
                  <a:pt x="5158" y="2012"/>
                  <a:pt x="5220" y="2470"/>
                  <a:pt x="5162" y="2921"/>
                </a:cubicBezTo>
                <a:close/>
              </a:path>
            </a:pathLst>
          </a:custGeom>
          <a:solidFill>
            <a:srgbClr val="f4f4f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576" name=""/>
          <p:cNvGrpSpPr/>
          <p:nvPr/>
        </p:nvGrpSpPr>
        <p:grpSpPr>
          <a:xfrm>
            <a:off x="3243960" y="1245240"/>
            <a:ext cx="1418760" cy="582480"/>
            <a:chOff x="3243960" y="1245240"/>
            <a:chExt cx="1418760" cy="582480"/>
          </a:xfrm>
        </p:grpSpPr>
        <p:sp>
          <p:nvSpPr>
            <p:cNvPr id="577" name=""/>
            <p:cNvSpPr/>
            <p:nvPr/>
          </p:nvSpPr>
          <p:spPr>
            <a:xfrm>
              <a:off x="3243960" y="1245240"/>
              <a:ext cx="1382400" cy="554400"/>
            </a:xfrm>
            <a:custGeom>
              <a:avLst/>
              <a:gdLst/>
              <a:ahLst/>
              <a:rect l="0" t="0" r="r" b="b"/>
              <a:pathLst>
                <a:path fill="none" w="3840" h="1540">
                  <a:moveTo>
                    <a:pt x="3840" y="1540"/>
                  </a:moveTo>
                  <a:cubicBezTo>
                    <a:pt x="3766" y="1303"/>
                    <a:pt x="3693" y="1065"/>
                    <a:pt x="3618" y="828"/>
                  </a:cubicBezTo>
                  <a:cubicBezTo>
                    <a:pt x="2412" y="552"/>
                    <a:pt x="1207" y="276"/>
                    <a:pt x="0" y="0"/>
                  </a:cubicBezTo>
                </a:path>
              </a:pathLst>
            </a:custGeom>
            <a:ln w="9720">
              <a:solidFill>
                <a:srgbClr val="000000"/>
              </a:solidFill>
              <a:miter/>
            </a:ln>
          </p:spPr>
          <p:txBody>
            <a:bodyPr lIns="94680" rIns="94680" tIns="49680" bIns="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4575600" y="1740240"/>
              <a:ext cx="87120" cy="87480"/>
            </a:xfrm>
            <a:custGeom>
              <a:avLst/>
              <a:gdLst/>
              <a:ahLst/>
              <a:rect l="0" t="0" r="r" b="b"/>
              <a:pathLst>
                <a:path w="242" h="243">
                  <a:moveTo>
                    <a:pt x="242" y="134"/>
                  </a:moveTo>
                  <a:cubicBezTo>
                    <a:pt x="239" y="156"/>
                    <a:pt x="232" y="176"/>
                    <a:pt x="219" y="193"/>
                  </a:cubicBezTo>
                  <a:cubicBezTo>
                    <a:pt x="207" y="210"/>
                    <a:pt x="190" y="224"/>
                    <a:pt x="170" y="233"/>
                  </a:cubicBezTo>
                  <a:cubicBezTo>
                    <a:pt x="151" y="241"/>
                    <a:pt x="130" y="244"/>
                    <a:pt x="108" y="242"/>
                  </a:cubicBezTo>
                  <a:cubicBezTo>
                    <a:pt x="87" y="240"/>
                    <a:pt x="67" y="233"/>
                    <a:pt x="49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6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2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2480" bIns="424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579" name=""/>
          <p:cNvGrpSpPr/>
          <p:nvPr/>
        </p:nvGrpSpPr>
        <p:grpSpPr>
          <a:xfrm>
            <a:off x="6168960" y="2346480"/>
            <a:ext cx="914400" cy="191520"/>
            <a:chOff x="6168960" y="2346480"/>
            <a:chExt cx="914400" cy="191520"/>
          </a:xfrm>
        </p:grpSpPr>
        <p:sp>
          <p:nvSpPr>
            <p:cNvPr id="580" name=""/>
            <p:cNvSpPr/>
            <p:nvPr/>
          </p:nvSpPr>
          <p:spPr>
            <a:xfrm>
              <a:off x="6224040" y="2346480"/>
              <a:ext cx="859320" cy="150840"/>
            </a:xfrm>
            <a:custGeom>
              <a:avLst/>
              <a:gdLst/>
              <a:ahLst/>
              <a:rect l="0" t="0" r="r" b="b"/>
              <a:pathLst>
                <a:path fill="none" w="2387" h="419">
                  <a:moveTo>
                    <a:pt x="0" y="419"/>
                  </a:moveTo>
                  <a:cubicBezTo>
                    <a:pt x="796" y="279"/>
                    <a:pt x="1591" y="140"/>
                    <a:pt x="2387" y="0"/>
                  </a:cubicBezTo>
                </a:path>
              </a:pathLst>
            </a:custGeom>
            <a:ln w="10080">
              <a:solidFill>
                <a:srgbClr val="000000"/>
              </a:solidFill>
              <a:miter/>
            </a:ln>
          </p:spPr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6168960" y="2450160"/>
              <a:ext cx="87480" cy="87840"/>
            </a:xfrm>
            <a:custGeom>
              <a:avLst/>
              <a:gdLst/>
              <a:ahLst/>
              <a:rect l="0" t="0" r="r" b="b"/>
              <a:pathLst>
                <a:path w="243" h="244">
                  <a:moveTo>
                    <a:pt x="242" y="135"/>
                  </a:moveTo>
                  <a:cubicBezTo>
                    <a:pt x="240" y="156"/>
                    <a:pt x="233" y="176"/>
                    <a:pt x="220" y="193"/>
                  </a:cubicBezTo>
                  <a:cubicBezTo>
                    <a:pt x="207" y="211"/>
                    <a:pt x="191" y="224"/>
                    <a:pt x="171" y="233"/>
                  </a:cubicBezTo>
                  <a:cubicBezTo>
                    <a:pt x="152" y="241"/>
                    <a:pt x="130" y="245"/>
                    <a:pt x="109" y="243"/>
                  </a:cubicBezTo>
                  <a:cubicBezTo>
                    <a:pt x="87" y="240"/>
                    <a:pt x="66" y="233"/>
                    <a:pt x="50" y="220"/>
                  </a:cubicBezTo>
                  <a:cubicBezTo>
                    <a:pt x="32" y="208"/>
                    <a:pt x="19" y="191"/>
                    <a:pt x="10" y="171"/>
                  </a:cubicBezTo>
                  <a:cubicBezTo>
                    <a:pt x="2" y="152"/>
                    <a:pt x="-2" y="130"/>
                    <a:pt x="1" y="109"/>
                  </a:cubicBezTo>
                  <a:cubicBezTo>
                    <a:pt x="3" y="88"/>
                    <a:pt x="10" y="67"/>
                    <a:pt x="23" y="51"/>
                  </a:cubicBezTo>
                  <a:cubicBezTo>
                    <a:pt x="35" y="33"/>
                    <a:pt x="52" y="19"/>
                    <a:pt x="72" y="10"/>
                  </a:cubicBezTo>
                  <a:cubicBezTo>
                    <a:pt x="91" y="2"/>
                    <a:pt x="113" y="-2"/>
                    <a:pt x="134" y="1"/>
                  </a:cubicBezTo>
                  <a:cubicBezTo>
                    <a:pt x="156" y="3"/>
                    <a:pt x="176" y="10"/>
                    <a:pt x="193" y="24"/>
                  </a:cubicBezTo>
                  <a:cubicBezTo>
                    <a:pt x="210" y="36"/>
                    <a:pt x="224" y="52"/>
                    <a:pt x="233" y="72"/>
                  </a:cubicBezTo>
                  <a:cubicBezTo>
                    <a:pt x="241" y="92"/>
                    <a:pt x="245" y="113"/>
                    <a:pt x="242" y="135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2840" bIns="42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582" name=""/>
          <p:cNvGrpSpPr/>
          <p:nvPr/>
        </p:nvGrpSpPr>
        <p:grpSpPr>
          <a:xfrm>
            <a:off x="6146280" y="3303000"/>
            <a:ext cx="887400" cy="87480"/>
            <a:chOff x="6146280" y="3303000"/>
            <a:chExt cx="887400" cy="87480"/>
          </a:xfrm>
        </p:grpSpPr>
        <p:sp>
          <p:nvSpPr>
            <p:cNvPr id="583" name=""/>
            <p:cNvSpPr/>
            <p:nvPr/>
          </p:nvSpPr>
          <p:spPr>
            <a:xfrm>
              <a:off x="6193080" y="3344040"/>
              <a:ext cx="840600" cy="5760"/>
            </a:xfrm>
            <a:custGeom>
              <a:avLst/>
              <a:gdLst/>
              <a:ahLst/>
              <a:rect l="0" t="0" r="r" b="b"/>
              <a:pathLst>
                <a:path fill="none" w="2335" h="16">
                  <a:moveTo>
                    <a:pt x="0" y="12"/>
                  </a:moveTo>
                  <a:cubicBezTo>
                    <a:pt x="114" y="24"/>
                    <a:pt x="1556" y="4"/>
                    <a:pt x="2335" y="0"/>
                  </a:cubicBezTo>
                </a:path>
              </a:pathLst>
            </a:custGeom>
            <a:ln w="9720">
              <a:solidFill>
                <a:srgbClr val="000000"/>
              </a:solidFill>
              <a:miter/>
            </a:ln>
          </p:spPr>
          <p:txBody>
            <a:bodyPr lIns="94680" rIns="94680" tIns="-43920" bIns="-439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6146280" y="3303000"/>
              <a:ext cx="87480" cy="87480"/>
            </a:xfrm>
            <a:custGeom>
              <a:avLst/>
              <a:gdLst/>
              <a:ahLst/>
              <a:rect l="0" t="0" r="r" b="b"/>
              <a:pathLst>
                <a:path w="243" h="243">
                  <a:moveTo>
                    <a:pt x="242" y="134"/>
                  </a:moveTo>
                  <a:cubicBezTo>
                    <a:pt x="240" y="156"/>
                    <a:pt x="233" y="176"/>
                    <a:pt x="220" y="193"/>
                  </a:cubicBezTo>
                  <a:cubicBezTo>
                    <a:pt x="207" y="210"/>
                    <a:pt x="191" y="224"/>
                    <a:pt x="171" y="233"/>
                  </a:cubicBezTo>
                  <a:cubicBezTo>
                    <a:pt x="151" y="241"/>
                    <a:pt x="130" y="244"/>
                    <a:pt x="109" y="242"/>
                  </a:cubicBezTo>
                  <a:cubicBezTo>
                    <a:pt x="87" y="240"/>
                    <a:pt x="66" y="233"/>
                    <a:pt x="50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2" y="152"/>
                    <a:pt x="-2" y="130"/>
                    <a:pt x="1" y="109"/>
                  </a:cubicBezTo>
                  <a:cubicBezTo>
                    <a:pt x="3" y="87"/>
                    <a:pt x="10" y="66"/>
                    <a:pt x="23" y="50"/>
                  </a:cubicBezTo>
                  <a:cubicBezTo>
                    <a:pt x="35" y="32"/>
                    <a:pt x="52" y="19"/>
                    <a:pt x="72" y="10"/>
                  </a:cubicBezTo>
                  <a:cubicBezTo>
                    <a:pt x="91" y="2"/>
                    <a:pt x="113" y="-2"/>
                    <a:pt x="134" y="1"/>
                  </a:cubicBezTo>
                  <a:cubicBezTo>
                    <a:pt x="156" y="3"/>
                    <a:pt x="176" y="10"/>
                    <a:pt x="193" y="23"/>
                  </a:cubicBezTo>
                  <a:cubicBezTo>
                    <a:pt x="210" y="35"/>
                    <a:pt x="224" y="52"/>
                    <a:pt x="233" y="72"/>
                  </a:cubicBezTo>
                  <a:cubicBezTo>
                    <a:pt x="241" y="92"/>
                    <a:pt x="245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2480" bIns="424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585" name=""/>
          <p:cNvGrpSpPr/>
          <p:nvPr/>
        </p:nvGrpSpPr>
        <p:grpSpPr>
          <a:xfrm>
            <a:off x="5616720" y="1282680"/>
            <a:ext cx="1356840" cy="545040"/>
            <a:chOff x="5616720" y="1282680"/>
            <a:chExt cx="1356840" cy="545040"/>
          </a:xfrm>
        </p:grpSpPr>
        <p:sp>
          <p:nvSpPr>
            <p:cNvPr id="586" name=""/>
            <p:cNvSpPr/>
            <p:nvPr/>
          </p:nvSpPr>
          <p:spPr>
            <a:xfrm>
              <a:off x="5672160" y="1282680"/>
              <a:ext cx="1301400" cy="506520"/>
            </a:xfrm>
            <a:custGeom>
              <a:avLst/>
              <a:gdLst/>
              <a:ahLst/>
              <a:rect l="0" t="0" r="r" b="b"/>
              <a:pathLst>
                <a:path fill="none" w="3615" h="1407">
                  <a:moveTo>
                    <a:pt x="0" y="1407"/>
                  </a:moveTo>
                  <a:cubicBezTo>
                    <a:pt x="60" y="1175"/>
                    <a:pt x="119" y="942"/>
                    <a:pt x="178" y="709"/>
                  </a:cubicBezTo>
                  <a:cubicBezTo>
                    <a:pt x="1324" y="473"/>
                    <a:pt x="2470" y="238"/>
                    <a:pt x="3615" y="0"/>
                  </a:cubicBezTo>
                </a:path>
              </a:pathLst>
            </a:custGeom>
            <a:ln w="9720">
              <a:solidFill>
                <a:srgbClr val="000000"/>
              </a:solidFill>
              <a:miter/>
            </a:ln>
          </p:spPr>
          <p:txBody>
            <a:bodyPr lIns="94680" rIns="94680" tIns="49680" bIns="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5616720" y="1740240"/>
              <a:ext cx="87120" cy="87480"/>
            </a:xfrm>
            <a:custGeom>
              <a:avLst/>
              <a:gdLst/>
              <a:ahLst/>
              <a:rect l="0" t="0" r="r" b="b"/>
              <a:pathLst>
                <a:path w="242" h="243">
                  <a:moveTo>
                    <a:pt x="242" y="134"/>
                  </a:moveTo>
                  <a:cubicBezTo>
                    <a:pt x="240" y="156"/>
                    <a:pt x="232" y="176"/>
                    <a:pt x="219" y="193"/>
                  </a:cubicBezTo>
                  <a:cubicBezTo>
                    <a:pt x="207" y="210"/>
                    <a:pt x="191" y="224"/>
                    <a:pt x="171" y="233"/>
                  </a:cubicBezTo>
                  <a:cubicBezTo>
                    <a:pt x="152" y="241"/>
                    <a:pt x="130" y="244"/>
                    <a:pt x="108" y="242"/>
                  </a:cubicBezTo>
                  <a:cubicBezTo>
                    <a:pt x="87" y="240"/>
                    <a:pt x="67" y="233"/>
                    <a:pt x="49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6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2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2480" bIns="424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588" name=""/>
          <p:cNvGrpSpPr/>
          <p:nvPr/>
        </p:nvGrpSpPr>
        <p:grpSpPr>
          <a:xfrm>
            <a:off x="4701240" y="3048480"/>
            <a:ext cx="857160" cy="106920"/>
            <a:chOff x="4701240" y="3048480"/>
            <a:chExt cx="857160" cy="106920"/>
          </a:xfrm>
        </p:grpSpPr>
        <p:sp>
          <p:nvSpPr>
            <p:cNvPr id="589" name=""/>
            <p:cNvSpPr/>
            <p:nvPr/>
          </p:nvSpPr>
          <p:spPr>
            <a:xfrm>
              <a:off x="4701240" y="3048480"/>
              <a:ext cx="107280" cy="106920"/>
            </a:xfrm>
            <a:custGeom>
              <a:avLst/>
              <a:gdLst/>
              <a:ahLst/>
              <a:rect l="0" t="0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4808520" y="3048480"/>
              <a:ext cx="106920" cy="106920"/>
            </a:xfrm>
            <a:custGeom>
              <a:avLst/>
              <a:gdLst/>
              <a:ahLst/>
              <a:rect l="0" t="0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fcdd9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4915440" y="3048480"/>
              <a:ext cx="107280" cy="106920"/>
            </a:xfrm>
            <a:custGeom>
              <a:avLst/>
              <a:gdLst/>
              <a:ahLst/>
              <a:rect l="0" t="0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5022720" y="3048480"/>
              <a:ext cx="107280" cy="106920"/>
            </a:xfrm>
            <a:custGeom>
              <a:avLst/>
              <a:gdLst/>
              <a:ahLst/>
              <a:rect l="0" t="0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ed85ad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5130000" y="3048480"/>
              <a:ext cx="106920" cy="106920"/>
            </a:xfrm>
            <a:custGeom>
              <a:avLst/>
              <a:gdLst/>
              <a:ahLst/>
              <a:rect l="0" t="0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5236920" y="3048480"/>
              <a:ext cx="107280" cy="106920"/>
            </a:xfrm>
            <a:custGeom>
              <a:avLst/>
              <a:gdLst/>
              <a:ahLst/>
              <a:rect l="0" t="0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c5e9f5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5344200" y="3048480"/>
              <a:ext cx="106920" cy="106920"/>
            </a:xfrm>
            <a:custGeom>
              <a:avLst/>
              <a:gdLst/>
              <a:ahLst/>
              <a:rect l="0" t="0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5451120" y="3048480"/>
              <a:ext cx="107280" cy="106920"/>
            </a:xfrm>
            <a:custGeom>
              <a:avLst/>
              <a:gdLst/>
              <a:ahLst/>
              <a:rect l="0" t="0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ab93ca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597" name=""/>
          <p:cNvGrpSpPr/>
          <p:nvPr/>
        </p:nvGrpSpPr>
        <p:grpSpPr>
          <a:xfrm>
            <a:off x="6361920" y="2839680"/>
            <a:ext cx="954720" cy="1102320"/>
            <a:chOff x="6361920" y="2839680"/>
            <a:chExt cx="954720" cy="1102320"/>
          </a:xfrm>
        </p:grpSpPr>
        <p:sp>
          <p:nvSpPr>
            <p:cNvPr id="598" name=""/>
            <p:cNvSpPr/>
            <p:nvPr/>
          </p:nvSpPr>
          <p:spPr>
            <a:xfrm>
              <a:off x="6361920" y="2839680"/>
              <a:ext cx="954720" cy="1102320"/>
            </a:xfrm>
            <a:custGeom>
              <a:avLst/>
              <a:gdLst/>
              <a:ahLst/>
              <a:rect l="0" t="0" r="r" b="b"/>
              <a:pathLst>
                <a:path w="2652" h="3062">
                  <a:moveTo>
                    <a:pt x="2652" y="2296"/>
                  </a:moveTo>
                  <a:cubicBezTo>
                    <a:pt x="2210" y="2552"/>
                    <a:pt x="1768" y="2807"/>
                    <a:pt x="1326" y="3062"/>
                  </a:cubicBezTo>
                  <a:cubicBezTo>
                    <a:pt x="884" y="2807"/>
                    <a:pt x="442" y="2552"/>
                    <a:pt x="0" y="2296"/>
                  </a:cubicBezTo>
                  <a:cubicBezTo>
                    <a:pt x="0" y="1786"/>
                    <a:pt x="0" y="1276"/>
                    <a:pt x="0" y="765"/>
                  </a:cubicBezTo>
                  <a:cubicBezTo>
                    <a:pt x="442" y="510"/>
                    <a:pt x="884" y="255"/>
                    <a:pt x="1326" y="0"/>
                  </a:cubicBezTo>
                  <a:cubicBezTo>
                    <a:pt x="1768" y="255"/>
                    <a:pt x="2210" y="510"/>
                    <a:pt x="2652" y="765"/>
                  </a:cubicBezTo>
                  <a:cubicBezTo>
                    <a:pt x="2652" y="1276"/>
                    <a:pt x="2652" y="1786"/>
                    <a:pt x="2652" y="2296"/>
                  </a:cubicBezTo>
                  <a:close/>
                </a:path>
              </a:pathLst>
            </a:custGeom>
            <a:noFill/>
            <a:ln cap="rnd" w="19800">
              <a:solidFill>
                <a:srgbClr val="e54b87"/>
              </a:solidFill>
              <a:round/>
            </a:ln>
          </p:spPr>
          <p:txBody>
            <a:bodyPr lIns="99720" rIns="99720" tIns="54720" bIns="54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435720" y="2925000"/>
              <a:ext cx="807120" cy="931680"/>
            </a:xfrm>
            <a:custGeom>
              <a:avLst/>
              <a:gdLst/>
              <a:ahLst/>
              <a:rect l="0" t="0" r="r" b="b"/>
              <a:pathLst>
                <a:path w="2242" h="2588">
                  <a:moveTo>
                    <a:pt x="2242" y="1941"/>
                  </a:moveTo>
                  <a:cubicBezTo>
                    <a:pt x="1869" y="2157"/>
                    <a:pt x="1494" y="2372"/>
                    <a:pt x="1121" y="2588"/>
                  </a:cubicBezTo>
                  <a:cubicBezTo>
                    <a:pt x="748" y="2372"/>
                    <a:pt x="373" y="2157"/>
                    <a:pt x="0" y="1941"/>
                  </a:cubicBezTo>
                  <a:cubicBezTo>
                    <a:pt x="0" y="1510"/>
                    <a:pt x="0" y="1078"/>
                    <a:pt x="0" y="647"/>
                  </a:cubicBezTo>
                  <a:cubicBezTo>
                    <a:pt x="373" y="431"/>
                    <a:pt x="748" y="216"/>
                    <a:pt x="1121" y="0"/>
                  </a:cubicBezTo>
                  <a:cubicBezTo>
                    <a:pt x="1494" y="216"/>
                    <a:pt x="1869" y="431"/>
                    <a:pt x="2242" y="647"/>
                  </a:cubicBezTo>
                  <a:cubicBezTo>
                    <a:pt x="2242" y="1078"/>
                    <a:pt x="2242" y="1510"/>
                    <a:pt x="2242" y="194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00" name=""/>
          <p:cNvGrpSpPr/>
          <p:nvPr/>
        </p:nvGrpSpPr>
        <p:grpSpPr>
          <a:xfrm>
            <a:off x="6711840" y="1812240"/>
            <a:ext cx="954720" cy="1102320"/>
            <a:chOff x="6711840" y="1812240"/>
            <a:chExt cx="954720" cy="1102320"/>
          </a:xfrm>
        </p:grpSpPr>
        <p:sp>
          <p:nvSpPr>
            <p:cNvPr id="601" name=""/>
            <p:cNvSpPr/>
            <p:nvPr/>
          </p:nvSpPr>
          <p:spPr>
            <a:xfrm>
              <a:off x="6711840" y="1812240"/>
              <a:ext cx="954720" cy="1102320"/>
            </a:xfrm>
            <a:custGeom>
              <a:avLst/>
              <a:gdLst/>
              <a:ahLst/>
              <a:rect l="0" t="0" r="r" b="b"/>
              <a:pathLst>
                <a:path w="2652" h="3062">
                  <a:moveTo>
                    <a:pt x="2652" y="2297"/>
                  </a:moveTo>
                  <a:cubicBezTo>
                    <a:pt x="2211" y="2552"/>
                    <a:pt x="1768" y="2807"/>
                    <a:pt x="1327" y="3062"/>
                  </a:cubicBezTo>
                  <a:cubicBezTo>
                    <a:pt x="884" y="2807"/>
                    <a:pt x="442" y="2552"/>
                    <a:pt x="0" y="2297"/>
                  </a:cubicBezTo>
                  <a:cubicBezTo>
                    <a:pt x="0" y="1786"/>
                    <a:pt x="0" y="1277"/>
                    <a:pt x="0" y="766"/>
                  </a:cubicBezTo>
                  <a:cubicBezTo>
                    <a:pt x="442" y="511"/>
                    <a:pt x="884" y="255"/>
                    <a:pt x="1327" y="0"/>
                  </a:cubicBezTo>
                  <a:cubicBezTo>
                    <a:pt x="1768" y="255"/>
                    <a:pt x="2211" y="511"/>
                    <a:pt x="2652" y="766"/>
                  </a:cubicBezTo>
                  <a:cubicBezTo>
                    <a:pt x="2652" y="1277"/>
                    <a:pt x="2652" y="1786"/>
                    <a:pt x="2652" y="2297"/>
                  </a:cubicBezTo>
                  <a:close/>
                </a:path>
              </a:pathLst>
            </a:custGeom>
            <a:noFill/>
            <a:ln cap="rnd" w="19800">
              <a:solidFill>
                <a:srgbClr val="f8b621"/>
              </a:solidFill>
              <a:round/>
            </a:ln>
          </p:spPr>
          <p:txBody>
            <a:bodyPr lIns="99720" rIns="99720" tIns="54720" bIns="54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785640" y="1896120"/>
              <a:ext cx="807120" cy="931680"/>
            </a:xfrm>
            <a:custGeom>
              <a:avLst/>
              <a:gdLst/>
              <a:ahLst/>
              <a:rect l="0" t="0" r="r" b="b"/>
              <a:pathLst>
                <a:path w="2242" h="2588">
                  <a:moveTo>
                    <a:pt x="2242" y="1941"/>
                  </a:moveTo>
                  <a:cubicBezTo>
                    <a:pt x="1869" y="2157"/>
                    <a:pt x="1494" y="2372"/>
                    <a:pt x="1121" y="2588"/>
                  </a:cubicBezTo>
                  <a:cubicBezTo>
                    <a:pt x="748" y="2372"/>
                    <a:pt x="373" y="2157"/>
                    <a:pt x="0" y="1941"/>
                  </a:cubicBezTo>
                  <a:cubicBezTo>
                    <a:pt x="0" y="1510"/>
                    <a:pt x="0" y="1078"/>
                    <a:pt x="0" y="647"/>
                  </a:cubicBezTo>
                  <a:cubicBezTo>
                    <a:pt x="373" y="431"/>
                    <a:pt x="748" y="216"/>
                    <a:pt x="1121" y="0"/>
                  </a:cubicBezTo>
                  <a:cubicBezTo>
                    <a:pt x="1494" y="216"/>
                    <a:pt x="1869" y="431"/>
                    <a:pt x="2242" y="647"/>
                  </a:cubicBezTo>
                  <a:cubicBezTo>
                    <a:pt x="2242" y="1078"/>
                    <a:pt x="2242" y="1510"/>
                    <a:pt x="2242" y="1941"/>
                  </a:cubicBezTo>
                  <a:close/>
                </a:path>
              </a:pathLst>
            </a:custGeom>
            <a:solidFill>
              <a:srgbClr val="fbde9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03" name=""/>
          <p:cNvGrpSpPr/>
          <p:nvPr/>
        </p:nvGrpSpPr>
        <p:grpSpPr>
          <a:xfrm>
            <a:off x="6396480" y="750600"/>
            <a:ext cx="954720" cy="1102320"/>
            <a:chOff x="6396480" y="750600"/>
            <a:chExt cx="954720" cy="1102320"/>
          </a:xfrm>
        </p:grpSpPr>
        <p:sp>
          <p:nvSpPr>
            <p:cNvPr id="604" name=""/>
            <p:cNvSpPr/>
            <p:nvPr/>
          </p:nvSpPr>
          <p:spPr>
            <a:xfrm>
              <a:off x="6396480" y="750600"/>
              <a:ext cx="954720" cy="1102320"/>
            </a:xfrm>
            <a:custGeom>
              <a:avLst/>
              <a:gdLst/>
              <a:ahLst/>
              <a:rect l="0" t="0" r="r" b="b"/>
              <a:pathLst>
                <a:path w="2652" h="3062">
                  <a:moveTo>
                    <a:pt x="2652" y="2297"/>
                  </a:moveTo>
                  <a:cubicBezTo>
                    <a:pt x="2210" y="2552"/>
                    <a:pt x="1768" y="2807"/>
                    <a:pt x="1326" y="3062"/>
                  </a:cubicBezTo>
                  <a:cubicBezTo>
                    <a:pt x="884" y="2807"/>
                    <a:pt x="442" y="2552"/>
                    <a:pt x="0" y="2297"/>
                  </a:cubicBezTo>
                  <a:cubicBezTo>
                    <a:pt x="0" y="1786"/>
                    <a:pt x="0" y="1277"/>
                    <a:pt x="0" y="766"/>
                  </a:cubicBezTo>
                  <a:cubicBezTo>
                    <a:pt x="442" y="511"/>
                    <a:pt x="884" y="255"/>
                    <a:pt x="1326" y="0"/>
                  </a:cubicBezTo>
                  <a:cubicBezTo>
                    <a:pt x="1768" y="255"/>
                    <a:pt x="2210" y="511"/>
                    <a:pt x="2652" y="766"/>
                  </a:cubicBezTo>
                  <a:cubicBezTo>
                    <a:pt x="2652" y="1277"/>
                    <a:pt x="2652" y="1786"/>
                    <a:pt x="2652" y="2297"/>
                  </a:cubicBezTo>
                  <a:close/>
                </a:path>
              </a:pathLst>
            </a:custGeom>
            <a:noFill/>
            <a:ln cap="rnd" w="19800">
              <a:solidFill>
                <a:srgbClr val="f8b621"/>
              </a:solidFill>
              <a:round/>
            </a:ln>
          </p:spPr>
          <p:txBody>
            <a:bodyPr lIns="99720" rIns="99720" tIns="54720" bIns="54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470280" y="835920"/>
              <a:ext cx="807120" cy="931680"/>
            </a:xfrm>
            <a:custGeom>
              <a:avLst/>
              <a:gdLst/>
              <a:ahLst/>
              <a:rect l="0" t="0" r="r" b="b"/>
              <a:pathLst>
                <a:path w="2242" h="2588">
                  <a:moveTo>
                    <a:pt x="2242" y="1941"/>
                  </a:moveTo>
                  <a:cubicBezTo>
                    <a:pt x="1869" y="2157"/>
                    <a:pt x="1494" y="2372"/>
                    <a:pt x="1121" y="2588"/>
                  </a:cubicBezTo>
                  <a:cubicBezTo>
                    <a:pt x="748" y="2372"/>
                    <a:pt x="373" y="2157"/>
                    <a:pt x="0" y="1941"/>
                  </a:cubicBezTo>
                  <a:cubicBezTo>
                    <a:pt x="0" y="1510"/>
                    <a:pt x="0" y="1078"/>
                    <a:pt x="0" y="647"/>
                  </a:cubicBezTo>
                  <a:cubicBezTo>
                    <a:pt x="373" y="431"/>
                    <a:pt x="748" y="216"/>
                    <a:pt x="1121" y="0"/>
                  </a:cubicBezTo>
                  <a:cubicBezTo>
                    <a:pt x="1494" y="216"/>
                    <a:pt x="1869" y="431"/>
                    <a:pt x="2242" y="647"/>
                  </a:cubicBezTo>
                  <a:cubicBezTo>
                    <a:pt x="2242" y="1078"/>
                    <a:pt x="2242" y="1510"/>
                    <a:pt x="2242" y="194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06" name=""/>
          <p:cNvGrpSpPr/>
          <p:nvPr/>
        </p:nvGrpSpPr>
        <p:grpSpPr>
          <a:xfrm>
            <a:off x="6713640" y="1130040"/>
            <a:ext cx="321120" cy="374400"/>
            <a:chOff x="6713640" y="1130040"/>
            <a:chExt cx="321120" cy="374400"/>
          </a:xfrm>
        </p:grpSpPr>
        <p:sp>
          <p:nvSpPr>
            <p:cNvPr id="607" name=""/>
            <p:cNvSpPr/>
            <p:nvPr/>
          </p:nvSpPr>
          <p:spPr>
            <a:xfrm>
              <a:off x="6713640" y="1130040"/>
              <a:ext cx="230040" cy="230040"/>
            </a:xfrm>
            <a:custGeom>
              <a:avLst/>
              <a:gdLst/>
              <a:ahLst/>
              <a:rect l="0" t="0" r="r" b="b"/>
              <a:pathLst>
                <a:path w="639" h="639">
                  <a:moveTo>
                    <a:pt x="639" y="319"/>
                  </a:moveTo>
                  <a:cubicBezTo>
                    <a:pt x="639" y="375"/>
                    <a:pt x="624" y="430"/>
                    <a:pt x="596" y="479"/>
                  </a:cubicBezTo>
                  <a:cubicBezTo>
                    <a:pt x="568" y="527"/>
                    <a:pt x="527" y="568"/>
                    <a:pt x="479" y="596"/>
                  </a:cubicBezTo>
                  <a:cubicBezTo>
                    <a:pt x="430" y="624"/>
                    <a:pt x="375" y="639"/>
                    <a:pt x="319" y="639"/>
                  </a:cubicBezTo>
                  <a:cubicBezTo>
                    <a:pt x="262" y="639"/>
                    <a:pt x="208" y="624"/>
                    <a:pt x="160" y="596"/>
                  </a:cubicBezTo>
                  <a:cubicBezTo>
                    <a:pt x="111" y="568"/>
                    <a:pt x="71" y="527"/>
                    <a:pt x="43" y="479"/>
                  </a:cubicBezTo>
                  <a:cubicBezTo>
                    <a:pt x="15" y="430"/>
                    <a:pt x="0" y="375"/>
                    <a:pt x="0" y="319"/>
                  </a:cubicBezTo>
                  <a:cubicBezTo>
                    <a:pt x="0" y="262"/>
                    <a:pt x="15" y="208"/>
                    <a:pt x="43" y="160"/>
                  </a:cubicBezTo>
                  <a:cubicBezTo>
                    <a:pt x="71" y="111"/>
                    <a:pt x="111" y="71"/>
                    <a:pt x="160" y="43"/>
                  </a:cubicBezTo>
                  <a:cubicBezTo>
                    <a:pt x="208" y="15"/>
                    <a:pt x="262" y="0"/>
                    <a:pt x="319" y="0"/>
                  </a:cubicBezTo>
                  <a:cubicBezTo>
                    <a:pt x="375" y="0"/>
                    <a:pt x="430" y="15"/>
                    <a:pt x="479" y="43"/>
                  </a:cubicBezTo>
                  <a:cubicBezTo>
                    <a:pt x="527" y="71"/>
                    <a:pt x="568" y="111"/>
                    <a:pt x="596" y="160"/>
                  </a:cubicBezTo>
                  <a:cubicBezTo>
                    <a:pt x="624" y="208"/>
                    <a:pt x="639" y="262"/>
                    <a:pt x="639" y="319"/>
                  </a:cubicBezTo>
                  <a:close/>
                </a:path>
              </a:pathLst>
            </a:custGeom>
            <a:noFill/>
            <a:ln cap="rnd" w="23760">
              <a:solidFill>
                <a:srgbClr val="ffffff"/>
              </a:solidFill>
              <a:round/>
            </a:ln>
          </p:spPr>
          <p:txBody>
            <a:bodyPr lIns="101880" rIns="101880" tIns="56880" bIns="568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925320" y="1361880"/>
              <a:ext cx="109440" cy="142560"/>
            </a:xfrm>
            <a:custGeom>
              <a:avLst/>
              <a:gdLst/>
              <a:ahLst/>
              <a:rect l="0" t="0" r="r" b="b"/>
              <a:pathLst>
                <a:path fill="none" w="304" h="396">
                  <a:moveTo>
                    <a:pt x="0" y="0"/>
                  </a:moveTo>
                  <a:cubicBezTo>
                    <a:pt x="101" y="132"/>
                    <a:pt x="202" y="263"/>
                    <a:pt x="304" y="396"/>
                  </a:cubicBezTo>
                </a:path>
              </a:pathLst>
            </a:custGeom>
            <a:ln cap="rnd" w="27360">
              <a:solidFill>
                <a:srgbClr val="7f59ae"/>
              </a:solidFill>
              <a:miter/>
            </a:ln>
          </p:spPr>
          <p:txBody>
            <a:bodyPr lIns="103680" rIns="103680" tIns="58680" bIns="58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824880" y="1160280"/>
              <a:ext cx="73080" cy="42120"/>
            </a:xfrm>
            <a:custGeom>
              <a:avLst/>
              <a:gdLst/>
              <a:ahLst/>
              <a:rect l="0" t="0" r="r" b="b"/>
              <a:pathLst>
                <a:path fill="none" w="203" h="117">
                  <a:moveTo>
                    <a:pt x="0" y="0"/>
                  </a:moveTo>
                  <a:cubicBezTo>
                    <a:pt x="102" y="4"/>
                    <a:pt x="162" y="45"/>
                    <a:pt x="203" y="117"/>
                  </a:cubicBezTo>
                </a:path>
              </a:pathLst>
            </a:custGeom>
            <a:ln w="5400">
              <a:solidFill>
                <a:srgbClr val="ffffff"/>
              </a:solidFill>
              <a:miter/>
            </a:ln>
          </p:spPr>
          <p:txBody>
            <a:bodyPr lIns="92520" rIns="92520" tIns="-5400" bIns="-5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10" name=""/>
          <p:cNvGrpSpPr/>
          <p:nvPr/>
        </p:nvGrpSpPr>
        <p:grpSpPr>
          <a:xfrm>
            <a:off x="7048440" y="2239200"/>
            <a:ext cx="319680" cy="245520"/>
            <a:chOff x="7048440" y="2239200"/>
            <a:chExt cx="319680" cy="245520"/>
          </a:xfrm>
        </p:grpSpPr>
        <p:sp>
          <p:nvSpPr>
            <p:cNvPr id="611" name=""/>
            <p:cNvSpPr/>
            <p:nvPr/>
          </p:nvSpPr>
          <p:spPr>
            <a:xfrm>
              <a:off x="7048440" y="2239200"/>
              <a:ext cx="319680" cy="245520"/>
            </a:xfrm>
            <a:custGeom>
              <a:avLst/>
              <a:gdLst/>
              <a:ahLst/>
              <a:rect l="0" t="0" r="r" b="b"/>
              <a:pathLst>
                <a:path fill="none" w="888" h="682">
                  <a:moveTo>
                    <a:pt x="0" y="0"/>
                  </a:moveTo>
                  <a:cubicBezTo>
                    <a:pt x="0" y="227"/>
                    <a:pt x="0" y="455"/>
                    <a:pt x="0" y="682"/>
                  </a:cubicBezTo>
                  <a:cubicBezTo>
                    <a:pt x="296" y="682"/>
                    <a:pt x="592" y="682"/>
                    <a:pt x="888" y="682"/>
                  </a:cubicBezTo>
                </a:path>
              </a:pathLst>
            </a:custGeom>
            <a:ln w="29880">
              <a:solidFill>
                <a:srgbClr val="7f59ae"/>
              </a:solidFill>
              <a:miter/>
            </a:ln>
          </p:spPr>
          <p:txBody>
            <a:bodyPr lIns="104760" rIns="104760" tIns="59760" bIns="59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7085160" y="2290320"/>
              <a:ext cx="55800" cy="166680"/>
            </a:xfrm>
            <a:custGeom>
              <a:avLst/>
              <a:gdLst/>
              <a:ahLst/>
              <a:rect l="0" t="0" r="r" b="b"/>
              <a:pathLst>
                <a:path w="155" h="463">
                  <a:moveTo>
                    <a:pt x="0" y="0"/>
                  </a:moveTo>
                  <a:cubicBezTo>
                    <a:pt x="52" y="0"/>
                    <a:pt x="103" y="0"/>
                    <a:pt x="155" y="0"/>
                  </a:cubicBezTo>
                  <a:cubicBezTo>
                    <a:pt x="155" y="155"/>
                    <a:pt x="155" y="309"/>
                    <a:pt x="155" y="463"/>
                  </a:cubicBezTo>
                  <a:cubicBezTo>
                    <a:pt x="103" y="463"/>
                    <a:pt x="52" y="463"/>
                    <a:pt x="0" y="463"/>
                  </a:cubicBezTo>
                  <a:cubicBezTo>
                    <a:pt x="0" y="309"/>
                    <a:pt x="0" y="1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7161840" y="2341440"/>
              <a:ext cx="0" cy="115920"/>
            </a:xfrm>
            <a:custGeom>
              <a:avLst/>
              <a:gdLst/>
              <a:ahLst/>
              <a:rect l="0" t="0" r="r" b="b"/>
              <a:pathLst>
                <a:path w="0" h="322">
                  <a:moveTo>
                    <a:pt x="0" y="0"/>
                  </a:moveTo>
                  <a:cubicBezTo>
                    <a:pt x="0" y="108"/>
                    <a:pt x="0" y="214"/>
                    <a:pt x="0" y="322"/>
                  </a:cubicBezTo>
                  <a:cubicBezTo>
                    <a:pt x="0" y="214"/>
                    <a:pt x="0" y="108"/>
                    <a:pt x="0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7239960" y="2379240"/>
              <a:ext cx="55800" cy="77760"/>
            </a:xfrm>
            <a:custGeom>
              <a:avLst/>
              <a:gdLst/>
              <a:ahLst/>
              <a:rect l="0" t="0" r="r" b="b"/>
              <a:pathLst>
                <a:path w="155" h="216">
                  <a:moveTo>
                    <a:pt x="0" y="0"/>
                  </a:moveTo>
                  <a:cubicBezTo>
                    <a:pt x="52" y="0"/>
                    <a:pt x="103" y="0"/>
                    <a:pt x="155" y="0"/>
                  </a:cubicBezTo>
                  <a:cubicBezTo>
                    <a:pt x="155" y="72"/>
                    <a:pt x="155" y="144"/>
                    <a:pt x="155" y="216"/>
                  </a:cubicBezTo>
                  <a:cubicBezTo>
                    <a:pt x="103" y="216"/>
                    <a:pt x="52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32760" bIns="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15" name=""/>
          <p:cNvGrpSpPr/>
          <p:nvPr/>
        </p:nvGrpSpPr>
        <p:grpSpPr>
          <a:xfrm>
            <a:off x="6703920" y="3232800"/>
            <a:ext cx="271080" cy="278640"/>
            <a:chOff x="6703920" y="3232800"/>
            <a:chExt cx="271080" cy="278640"/>
          </a:xfrm>
        </p:grpSpPr>
        <p:sp>
          <p:nvSpPr>
            <p:cNvPr id="616" name=""/>
            <p:cNvSpPr/>
            <p:nvPr/>
          </p:nvSpPr>
          <p:spPr>
            <a:xfrm>
              <a:off x="6835320" y="3232800"/>
              <a:ext cx="139680" cy="278640"/>
            </a:xfrm>
            <a:custGeom>
              <a:avLst/>
              <a:gdLst/>
              <a:ahLst/>
              <a:rect l="0" t="0" r="r" b="b"/>
              <a:pathLst>
                <a:path fill="none" w="388" h="774">
                  <a:moveTo>
                    <a:pt x="0" y="0"/>
                  </a:moveTo>
                  <a:cubicBezTo>
                    <a:pt x="56" y="20"/>
                    <a:pt x="108" y="48"/>
                    <a:pt x="156" y="84"/>
                  </a:cubicBezTo>
                  <a:cubicBezTo>
                    <a:pt x="234" y="144"/>
                    <a:pt x="296" y="223"/>
                    <a:pt x="337" y="313"/>
                  </a:cubicBezTo>
                  <a:cubicBezTo>
                    <a:pt x="338" y="317"/>
                    <a:pt x="340" y="321"/>
                    <a:pt x="342" y="324"/>
                  </a:cubicBezTo>
                  <a:cubicBezTo>
                    <a:pt x="382" y="419"/>
                    <a:pt x="396" y="523"/>
                    <a:pt x="383" y="625"/>
                  </a:cubicBezTo>
                  <a:cubicBezTo>
                    <a:pt x="377" y="676"/>
                    <a:pt x="364" y="726"/>
                    <a:pt x="345" y="774"/>
                  </a:cubicBezTo>
                </a:path>
              </a:pathLst>
            </a:custGeom>
            <a:ln cap="rnd" w="39600">
              <a:solidFill>
                <a:srgbClr val="ffffff"/>
              </a:solidFill>
              <a:round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6703920" y="3402000"/>
              <a:ext cx="74880" cy="72360"/>
            </a:xfrm>
            <a:custGeom>
              <a:avLst/>
              <a:gdLst/>
              <a:ahLst/>
              <a:rect l="0" t="0" r="r" b="b"/>
              <a:pathLst>
                <a:path w="208" h="201">
                  <a:moveTo>
                    <a:pt x="207" y="119"/>
                  </a:moveTo>
                  <a:cubicBezTo>
                    <a:pt x="203" y="136"/>
                    <a:pt x="195" y="152"/>
                    <a:pt x="184" y="166"/>
                  </a:cubicBezTo>
                  <a:cubicBezTo>
                    <a:pt x="173" y="179"/>
                    <a:pt x="158" y="189"/>
                    <a:pt x="140" y="196"/>
                  </a:cubicBezTo>
                  <a:cubicBezTo>
                    <a:pt x="124" y="201"/>
                    <a:pt x="104" y="203"/>
                    <a:pt x="86" y="200"/>
                  </a:cubicBezTo>
                  <a:cubicBezTo>
                    <a:pt x="69" y="196"/>
                    <a:pt x="51" y="189"/>
                    <a:pt x="37" y="178"/>
                  </a:cubicBezTo>
                  <a:cubicBezTo>
                    <a:pt x="23" y="167"/>
                    <a:pt x="13" y="152"/>
                    <a:pt x="6" y="135"/>
                  </a:cubicBezTo>
                  <a:cubicBezTo>
                    <a:pt x="0" y="118"/>
                    <a:pt x="-1" y="100"/>
                    <a:pt x="1" y="83"/>
                  </a:cubicBezTo>
                  <a:cubicBezTo>
                    <a:pt x="5" y="65"/>
                    <a:pt x="13" y="49"/>
                    <a:pt x="24" y="35"/>
                  </a:cubicBezTo>
                  <a:cubicBezTo>
                    <a:pt x="36" y="22"/>
                    <a:pt x="50" y="12"/>
                    <a:pt x="68" y="6"/>
                  </a:cubicBezTo>
                  <a:cubicBezTo>
                    <a:pt x="85" y="0"/>
                    <a:pt x="103" y="-1"/>
                    <a:pt x="121" y="1"/>
                  </a:cubicBezTo>
                  <a:cubicBezTo>
                    <a:pt x="139" y="5"/>
                    <a:pt x="156" y="13"/>
                    <a:pt x="170" y="24"/>
                  </a:cubicBezTo>
                  <a:cubicBezTo>
                    <a:pt x="184" y="35"/>
                    <a:pt x="195" y="50"/>
                    <a:pt x="201" y="67"/>
                  </a:cubicBezTo>
                  <a:cubicBezTo>
                    <a:pt x="208" y="84"/>
                    <a:pt x="209" y="101"/>
                    <a:pt x="207" y="11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27360" bIns="273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6799320" y="3292560"/>
              <a:ext cx="101880" cy="202680"/>
            </a:xfrm>
            <a:custGeom>
              <a:avLst/>
              <a:gdLst/>
              <a:ahLst/>
              <a:rect l="0" t="0" r="r" b="b"/>
              <a:pathLst>
                <a:path fill="none" w="283" h="563">
                  <a:moveTo>
                    <a:pt x="0" y="0"/>
                  </a:moveTo>
                  <a:cubicBezTo>
                    <a:pt x="40" y="15"/>
                    <a:pt x="79" y="35"/>
                    <a:pt x="113" y="61"/>
                  </a:cubicBezTo>
                  <a:cubicBezTo>
                    <a:pt x="171" y="105"/>
                    <a:pt x="216" y="162"/>
                    <a:pt x="245" y="228"/>
                  </a:cubicBezTo>
                  <a:cubicBezTo>
                    <a:pt x="247" y="231"/>
                    <a:pt x="247" y="233"/>
                    <a:pt x="248" y="236"/>
                  </a:cubicBezTo>
                  <a:cubicBezTo>
                    <a:pt x="278" y="305"/>
                    <a:pt x="289" y="380"/>
                    <a:pt x="279" y="455"/>
                  </a:cubicBezTo>
                  <a:cubicBezTo>
                    <a:pt x="275" y="492"/>
                    <a:pt x="265" y="528"/>
                    <a:pt x="251" y="563"/>
                  </a:cubicBezTo>
                </a:path>
              </a:pathLst>
            </a:custGeom>
            <a:ln cap="rnd" w="39600">
              <a:solidFill>
                <a:srgbClr val="ffffff"/>
              </a:solidFill>
              <a:round/>
            </a:ln>
          </p:spPr>
          <p:txBody>
            <a:bodyPr lIns="109800" rIns="109800" tIns="64800" bIns="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6766560" y="3357000"/>
              <a:ext cx="57600" cy="115200"/>
            </a:xfrm>
            <a:custGeom>
              <a:avLst/>
              <a:gdLst/>
              <a:ahLst/>
              <a:rect l="0" t="0" r="r" b="b"/>
              <a:pathLst>
                <a:path fill="none" w="160" h="320">
                  <a:moveTo>
                    <a:pt x="0" y="0"/>
                  </a:moveTo>
                  <a:cubicBezTo>
                    <a:pt x="23" y="8"/>
                    <a:pt x="45" y="20"/>
                    <a:pt x="64" y="35"/>
                  </a:cubicBezTo>
                  <a:cubicBezTo>
                    <a:pt x="96" y="59"/>
                    <a:pt x="122" y="92"/>
                    <a:pt x="139" y="129"/>
                  </a:cubicBezTo>
                  <a:cubicBezTo>
                    <a:pt x="140" y="131"/>
                    <a:pt x="141" y="133"/>
                    <a:pt x="141" y="134"/>
                  </a:cubicBezTo>
                  <a:cubicBezTo>
                    <a:pt x="157" y="173"/>
                    <a:pt x="164" y="217"/>
                    <a:pt x="158" y="259"/>
                  </a:cubicBezTo>
                  <a:cubicBezTo>
                    <a:pt x="156" y="280"/>
                    <a:pt x="150" y="301"/>
                    <a:pt x="143" y="320"/>
                  </a:cubicBezTo>
                </a:path>
              </a:pathLst>
            </a:custGeom>
            <a:ln cap="rnd" w="39600">
              <a:solidFill>
                <a:srgbClr val="ffffff"/>
              </a:solidFill>
              <a:round/>
            </a:ln>
          </p:spPr>
          <p:txBody>
            <a:bodyPr lIns="109800" rIns="109800" tIns="50400" bIns="50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20" name=""/>
          <p:cNvGrpSpPr/>
          <p:nvPr/>
        </p:nvGrpSpPr>
        <p:grpSpPr>
          <a:xfrm>
            <a:off x="2898000" y="716040"/>
            <a:ext cx="954720" cy="1102320"/>
            <a:chOff x="2898000" y="716040"/>
            <a:chExt cx="954720" cy="1102320"/>
          </a:xfrm>
        </p:grpSpPr>
        <p:sp>
          <p:nvSpPr>
            <p:cNvPr id="621" name=""/>
            <p:cNvSpPr/>
            <p:nvPr/>
          </p:nvSpPr>
          <p:spPr>
            <a:xfrm>
              <a:off x="2898000" y="716040"/>
              <a:ext cx="954720" cy="1102320"/>
            </a:xfrm>
            <a:custGeom>
              <a:avLst/>
              <a:gdLst/>
              <a:ahLst/>
              <a:rect l="0" t="0" r="r" b="b"/>
              <a:pathLst>
                <a:path w="2652" h="3062">
                  <a:moveTo>
                    <a:pt x="0" y="2297"/>
                  </a:moveTo>
                  <a:cubicBezTo>
                    <a:pt x="442" y="2552"/>
                    <a:pt x="884" y="2807"/>
                    <a:pt x="1326" y="3062"/>
                  </a:cubicBezTo>
                  <a:cubicBezTo>
                    <a:pt x="1768" y="2807"/>
                    <a:pt x="2210" y="2552"/>
                    <a:pt x="2652" y="2297"/>
                  </a:cubicBezTo>
                  <a:cubicBezTo>
                    <a:pt x="2652" y="1786"/>
                    <a:pt x="2652" y="1277"/>
                    <a:pt x="2652" y="766"/>
                  </a:cubicBezTo>
                  <a:cubicBezTo>
                    <a:pt x="2210" y="511"/>
                    <a:pt x="1768" y="255"/>
                    <a:pt x="1326" y="0"/>
                  </a:cubicBezTo>
                  <a:cubicBezTo>
                    <a:pt x="884" y="255"/>
                    <a:pt x="442" y="511"/>
                    <a:pt x="0" y="766"/>
                  </a:cubicBezTo>
                  <a:cubicBezTo>
                    <a:pt x="0" y="1277"/>
                    <a:pt x="0" y="1786"/>
                    <a:pt x="0" y="2297"/>
                  </a:cubicBezTo>
                  <a:close/>
                </a:path>
              </a:pathLst>
            </a:custGeom>
            <a:noFill/>
            <a:ln cap="rnd" w="19800">
              <a:solidFill>
                <a:srgbClr val="7f59ae"/>
              </a:solidFill>
              <a:round/>
            </a:ln>
          </p:spPr>
          <p:txBody>
            <a:bodyPr lIns="99720" rIns="99720" tIns="54720" bIns="54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2972160" y="801360"/>
              <a:ext cx="806760" cy="931680"/>
            </a:xfrm>
            <a:custGeom>
              <a:avLst/>
              <a:gdLst/>
              <a:ahLst/>
              <a:rect l="0" t="0" r="r" b="b"/>
              <a:pathLst>
                <a:path w="2241" h="2588">
                  <a:moveTo>
                    <a:pt x="0" y="1941"/>
                  </a:moveTo>
                  <a:cubicBezTo>
                    <a:pt x="373" y="2157"/>
                    <a:pt x="747" y="2372"/>
                    <a:pt x="1120" y="2588"/>
                  </a:cubicBezTo>
                  <a:cubicBezTo>
                    <a:pt x="1494" y="2372"/>
                    <a:pt x="1868" y="2157"/>
                    <a:pt x="2241" y="1941"/>
                  </a:cubicBezTo>
                  <a:cubicBezTo>
                    <a:pt x="2241" y="1510"/>
                    <a:pt x="2241" y="1078"/>
                    <a:pt x="2241" y="647"/>
                  </a:cubicBezTo>
                  <a:cubicBezTo>
                    <a:pt x="1868" y="431"/>
                    <a:pt x="1494" y="216"/>
                    <a:pt x="1120" y="0"/>
                  </a:cubicBezTo>
                  <a:cubicBezTo>
                    <a:pt x="747" y="216"/>
                    <a:pt x="373" y="431"/>
                    <a:pt x="0" y="647"/>
                  </a:cubicBezTo>
                  <a:cubicBezTo>
                    <a:pt x="0" y="1078"/>
                    <a:pt x="0" y="1510"/>
                    <a:pt x="0" y="1941"/>
                  </a:cubicBezTo>
                  <a:close/>
                </a:path>
              </a:pathLst>
            </a:custGeom>
            <a:solidFill>
              <a:srgbClr val="ab93ca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623" name=""/>
          <p:cNvGrpSpPr/>
          <p:nvPr/>
        </p:nvGrpSpPr>
        <p:grpSpPr>
          <a:xfrm>
            <a:off x="3228480" y="1129320"/>
            <a:ext cx="319680" cy="245880"/>
            <a:chOff x="3228480" y="1129320"/>
            <a:chExt cx="319680" cy="245880"/>
          </a:xfrm>
        </p:grpSpPr>
        <p:sp>
          <p:nvSpPr>
            <p:cNvPr id="624" name=""/>
            <p:cNvSpPr/>
            <p:nvPr/>
          </p:nvSpPr>
          <p:spPr>
            <a:xfrm>
              <a:off x="3228480" y="1129320"/>
              <a:ext cx="319680" cy="245880"/>
            </a:xfrm>
            <a:custGeom>
              <a:avLst/>
              <a:gdLst/>
              <a:ahLst/>
              <a:rect l="0" t="0" r="r" b="b"/>
              <a:pathLst>
                <a:path fill="none" w="888" h="683">
                  <a:moveTo>
                    <a:pt x="0" y="0"/>
                  </a:moveTo>
                  <a:cubicBezTo>
                    <a:pt x="0" y="227"/>
                    <a:pt x="0" y="456"/>
                    <a:pt x="0" y="683"/>
                  </a:cubicBezTo>
                  <a:cubicBezTo>
                    <a:pt x="296" y="683"/>
                    <a:pt x="592" y="683"/>
                    <a:pt x="888" y="683"/>
                  </a:cubicBezTo>
                </a:path>
              </a:pathLst>
            </a:custGeom>
            <a:ln w="29880">
              <a:solidFill>
                <a:srgbClr val="ffffff"/>
              </a:solidFill>
              <a:miter/>
            </a:ln>
          </p:spPr>
          <p:txBody>
            <a:bodyPr lIns="104760" rIns="104760" tIns="59760" bIns="59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3277080" y="1168560"/>
              <a:ext cx="228960" cy="158040"/>
            </a:xfrm>
            <a:custGeom>
              <a:avLst/>
              <a:gdLst/>
              <a:ahLst/>
              <a:rect l="0" t="0" r="r" b="b"/>
              <a:pathLst>
                <a:path fill="none" w="636" h="439">
                  <a:moveTo>
                    <a:pt x="0" y="439"/>
                  </a:moveTo>
                  <a:cubicBezTo>
                    <a:pt x="84" y="356"/>
                    <a:pt x="167" y="272"/>
                    <a:pt x="251" y="189"/>
                  </a:cubicBezTo>
                  <a:cubicBezTo>
                    <a:pt x="265" y="240"/>
                    <a:pt x="278" y="291"/>
                    <a:pt x="292" y="343"/>
                  </a:cubicBezTo>
                  <a:cubicBezTo>
                    <a:pt x="407" y="228"/>
                    <a:pt x="521" y="115"/>
                    <a:pt x="636" y="0"/>
                  </a:cubicBezTo>
                </a:path>
              </a:pathLst>
            </a:custGeom>
            <a:ln w="10440">
              <a:solidFill>
                <a:srgbClr val="ffffff"/>
              </a:solidFill>
              <a:miter/>
            </a:ln>
          </p:spPr>
          <p:txBody>
            <a:bodyPr lIns="95040" rIns="95040" tIns="50040" bIns="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3488760" y="1143000"/>
              <a:ext cx="41040" cy="41760"/>
            </a:xfrm>
            <a:custGeom>
              <a:avLst/>
              <a:gdLst/>
              <a:ahLst/>
              <a:rect l="0" t="0" r="r" b="b"/>
              <a:pathLst>
                <a:path w="114" h="116">
                  <a:moveTo>
                    <a:pt x="0" y="37"/>
                  </a:moveTo>
                  <a:cubicBezTo>
                    <a:pt x="26" y="63"/>
                    <a:pt x="53" y="90"/>
                    <a:pt x="80" y="116"/>
                  </a:cubicBezTo>
                  <a:cubicBezTo>
                    <a:pt x="91" y="78"/>
                    <a:pt x="102" y="38"/>
                    <a:pt x="114" y="0"/>
                  </a:cubicBezTo>
                  <a:cubicBezTo>
                    <a:pt x="76" y="12"/>
                    <a:pt x="38" y="24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-3240" bIns="-3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320000" y="1980000"/>
            <a:ext cx="157500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fr-FR" sz="2200" spc="-1" strike="noStrike">
                <a:solidFill>
                  <a:srgbClr val="7f59ae"/>
                </a:solidFill>
                <a:latin typeface="Noto Sans"/>
              </a:rPr>
              <a:t>Méthode Graphique</a:t>
            </a:r>
            <a:endParaRPr b="0" lang="fr-FR" sz="2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title"/>
          </p:nvPr>
        </p:nvSpPr>
        <p:spPr>
          <a:xfrm>
            <a:off x="7598160" y="667080"/>
            <a:ext cx="2301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</a:rPr>
              <a:t>1- Définir le Plan et les Variables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title"/>
          </p:nvPr>
        </p:nvSpPr>
        <p:spPr>
          <a:xfrm>
            <a:off x="7856280" y="1792440"/>
            <a:ext cx="1448280" cy="6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</a:rPr>
              <a:t>2- Tracer les Contraintes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title"/>
          </p:nvPr>
        </p:nvSpPr>
        <p:spPr>
          <a:xfrm>
            <a:off x="7534800" y="2827800"/>
            <a:ext cx="218520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</a:rPr>
              <a:t>3- Déterminer la Région Admissible (Polygone Faisable)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1" name="PlaceHolder 5"/>
          <p:cNvSpPr>
            <a:spLocks noGrp="1"/>
          </p:cNvSpPr>
          <p:nvPr>
            <p:ph type="title"/>
          </p:nvPr>
        </p:nvSpPr>
        <p:spPr>
          <a:xfrm>
            <a:off x="632160" y="866520"/>
            <a:ext cx="234000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</a:rPr>
              <a:t>4- Identifier la Solution Optimale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cxnSp>
        <p:nvCxnSpPr>
          <p:cNvPr id="632" name=""/>
          <p:cNvCxnSpPr>
            <a:stCxn id="620" idx="2"/>
          </p:cNvCxnSpPr>
          <p:nvPr/>
        </p:nvCxnSpPr>
        <p:spPr>
          <a:xfrm rot="5400000">
            <a:off x="2274120" y="1559520"/>
            <a:ext cx="842760" cy="1360440"/>
          </a:xfrm>
          <a:prstGeom prst="bentConnector3">
            <a:avLst>
              <a:gd name="adj1" fmla="val 61282"/>
            </a:avLst>
          </a:prstGeom>
          <a:ln w="0">
            <a:solidFill>
              <a:srgbClr val="3465a4"/>
            </a:solidFill>
          </a:ln>
        </p:spPr>
      </p:cxnSp>
      <p:cxnSp>
        <p:nvCxnSpPr>
          <p:cNvPr id="633" name=""/>
          <p:cNvCxnSpPr>
            <a:stCxn id="620" idx="4294967295"/>
          </p:cNvCxnSpPr>
          <p:nvPr/>
        </p:nvCxnSpPr>
        <p:spPr>
          <a:xfrm rot="5400000">
            <a:off x="1533960" y="2260080"/>
            <a:ext cx="2283120" cy="1399680"/>
          </a:xfrm>
          <a:prstGeom prst="bentConnector3">
            <a:avLst>
              <a:gd name="adj1" fmla="val 85932"/>
            </a:avLst>
          </a:prstGeom>
          <a:ln w="0">
            <a:solidFill>
              <a:srgbClr val="3465a4"/>
            </a:solidFill>
          </a:ln>
        </p:spPr>
      </p:cxnSp>
      <p:sp>
        <p:nvSpPr>
          <p:cNvPr id="634" name=""/>
          <p:cNvSpPr txBox="1"/>
          <p:nvPr/>
        </p:nvSpPr>
        <p:spPr>
          <a:xfrm>
            <a:off x="540000" y="2700000"/>
            <a:ext cx="2649600" cy="61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A- Méthode des Sommets (La plus courante)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5" name=""/>
          <p:cNvSpPr txBox="1"/>
          <p:nvPr/>
        </p:nvSpPr>
        <p:spPr>
          <a:xfrm>
            <a:off x="183240" y="4101120"/>
            <a:ext cx="2876760" cy="61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B-Méthode de la Ligne d'Iso-Profit (ou Iso-Coût)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6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638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7" name=""/>
          <p:cNvSpPr txBox="1"/>
          <p:nvPr/>
        </p:nvSpPr>
        <p:spPr>
          <a:xfrm>
            <a:off x="720000" y="438120"/>
            <a:ext cx="26010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ffffff"/>
                </a:solidFill>
                <a:latin typeface="Noto Sans"/>
              </a:rPr>
              <a:t>Linear Programming Problem Statement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8" name=""/>
          <p:cNvSpPr txBox="1"/>
          <p:nvPr/>
        </p:nvSpPr>
        <p:spPr>
          <a:xfrm>
            <a:off x="540000" y="1685160"/>
            <a:ext cx="5940000" cy="337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100" spc="-1" strike="noStrike">
                <a:solidFill>
                  <a:srgbClr val="000000"/>
                </a:solidFill>
                <a:latin typeface="Noto Sans"/>
              </a:rPr>
              <a:t>The objective is to Maximize the function Z:</a:t>
            </a:r>
            <a:endParaRPr b="0" lang="fr-FR" sz="21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Z=300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2​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Noto Sans"/>
              </a:rPr>
              <a:t>Subject to the following constraints:</a:t>
            </a:r>
            <a:endParaRPr b="0" lang="fr-FR" sz="22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≤20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≤22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≤12</a:t>
            </a:r>
            <a:r>
              <a:rPr b="0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 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title"/>
          </p:nvPr>
        </p:nvSpPr>
        <p:spPr>
          <a:xfrm>
            <a:off x="7722000" y="143388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00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702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2" name=""/>
          <p:cNvSpPr txBox="1"/>
          <p:nvPr/>
        </p:nvSpPr>
        <p:spPr>
          <a:xfrm>
            <a:off x="720000" y="438120"/>
            <a:ext cx="26010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ffffff"/>
                </a:solidFill>
                <a:latin typeface="Noto Sans"/>
              </a:rPr>
              <a:t>Linear Programming Problem Statement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3" name=""/>
          <p:cNvSpPr txBox="1"/>
          <p:nvPr/>
        </p:nvSpPr>
        <p:spPr>
          <a:xfrm>
            <a:off x="148680" y="1800360"/>
            <a:ext cx="7200000" cy="377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 u="sng">
                <a:solidFill>
                  <a:srgbClr val="800080"/>
                </a:solidFill>
                <a:uFillTx/>
                <a:latin typeface="Noto Sans"/>
              </a:rPr>
              <a:t>Remarque :</a:t>
            </a:r>
            <a:r>
              <a:rPr b="1" lang="fr-FR" sz="1600" spc="-1" strike="noStrike">
                <a:solidFill>
                  <a:srgbClr val="800080"/>
                </a:solidFill>
                <a:latin typeface="Noto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La résolution graphique est une méthode utilisée pour résoudre les programmes linéaires qui n'ont que deux variables de décision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(x1​ et x2​)</a:t>
            </a:r>
            <a:r>
              <a:rPr b="0" lang="fr-FR" sz="1600" spc="-1" strike="noStrike">
                <a:solidFill>
                  <a:srgbClr val="000000"/>
                </a:solidFill>
                <a:latin typeface="Noto Sans"/>
              </a:rPr>
              <a:t>.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2000" spc="-1" strike="noStrike" u="sng">
                <a:solidFill>
                  <a:srgbClr val="3465a4"/>
                </a:solidFill>
                <a:uFillTx/>
                <a:latin typeface="Noto Sans"/>
              </a:rPr>
              <a:t>Méthode Graphique :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fr-FR" sz="1800" spc="-1" strike="noStrike">
                <a:solidFill>
                  <a:srgbClr val="80008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800080"/>
                </a:solidFill>
                <a:latin typeface="Noto Sans"/>
              </a:rPr>
              <a:t>Définir le Plan et les Variables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fr-FR" sz="1800" spc="-1" strike="noStrike">
                <a:solidFill>
                  <a:srgbClr val="80008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800080"/>
                </a:solidFill>
                <a:latin typeface="Noto Sans"/>
              </a:rPr>
              <a:t>Tracer les Contraintes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fr-FR" sz="1800" spc="-1" strike="noStrike">
                <a:solidFill>
                  <a:srgbClr val="800080"/>
                </a:solidFill>
                <a:latin typeface="Noto Sans"/>
              </a:rPr>
              <a:t> </a:t>
            </a:r>
            <a:r>
              <a:rPr b="1" lang="fr-FR" sz="1800" spc="-1" strike="noStrike">
                <a:solidFill>
                  <a:srgbClr val="800080"/>
                </a:solidFill>
                <a:latin typeface="Noto Sans"/>
              </a:rPr>
              <a:t>Détermination de la Région Admissible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fr-FR" sz="1800" spc="-1" strike="noStrike">
                <a:solidFill>
                  <a:srgbClr val="80008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800080"/>
                </a:solidFill>
                <a:latin typeface="Noto Sans"/>
              </a:rPr>
              <a:t>Identifier la Solution Optimale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4" name="Shadow-blue 1"/>
          <p:cNvSpPr txBox="1"/>
          <p:nvPr/>
        </p:nvSpPr>
        <p:spPr>
          <a:xfrm>
            <a:off x="4032000" y="468000"/>
            <a:ext cx="3993480" cy="500040"/>
          </a:xfrm>
          <a:prstGeom prst="rect">
            <a:avLst/>
          </a:prstGeom>
        </p:spPr>
        <p:txBody>
          <a:bodyPr wrap="none" lIns="87840" rIns="87840" tIns="44640" bIns="4464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ln cap="rnd" w="6480">
                  <a:solidFill>
                    <a:srgbClr val="3465a4"/>
                  </a:solidFill>
                  <a:round/>
                </a:ln>
                <a:solidFill>
                  <a:srgbClr val="ffffff"/>
                </a:solidFill>
                <a:effectLst>
                  <a:outerShdw dist="36147" dir="2700000" blurRad="0" rotWithShape="0">
                    <a:srgbClr val="2a6099"/>
                  </a:outerShdw>
                </a:effectLst>
                <a:latin typeface="Noto Sans"/>
                <a:ea typeface="MS Gothic"/>
              </a:rPr>
              <a:t>using the Graphical Method</a:t>
            </a:r>
            <a:endParaRPr b="1" lang="fr-FR" sz="1000" spc="-1" strike="noStrike">
              <a:ln cap="rnd" w="6480">
                <a:solidFill>
                  <a:srgbClr val="3465a4"/>
                </a:solidFill>
                <a:round/>
              </a:ln>
              <a:solidFill>
                <a:srgbClr val="ffffff"/>
              </a:solidFill>
              <a:effectLst>
                <a:outerShdw dist="36147" dir="2700000" blurRad="0" rotWithShape="0">
                  <a:srgbClr val="2a6099"/>
                </a:outerShdw>
              </a:effectLst>
              <a:latin typeface="Noto Sans"/>
              <a:ea typeface="MS Gothic"/>
            </a:endParaRPr>
          </a:p>
        </p:txBody>
      </p:sp>
      <p:sp>
        <p:nvSpPr>
          <p:cNvPr id="765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767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7" name=""/>
          <p:cNvSpPr txBox="1"/>
          <p:nvPr/>
        </p:nvSpPr>
        <p:spPr>
          <a:xfrm>
            <a:off x="720000" y="438120"/>
            <a:ext cx="26010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ffffff"/>
                </a:solidFill>
                <a:latin typeface="Noto Sans"/>
              </a:rPr>
              <a:t>Linear Programming Problem Statement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8" name=""/>
          <p:cNvSpPr txBox="1"/>
          <p:nvPr/>
        </p:nvSpPr>
        <p:spPr>
          <a:xfrm>
            <a:off x="148680" y="1620000"/>
            <a:ext cx="7200000" cy="390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 u="sng">
                <a:solidFill>
                  <a:srgbClr val="800080"/>
                </a:solidFill>
                <a:uFillTx/>
                <a:latin typeface="Noto Sans"/>
              </a:rPr>
              <a:t>Définir le Plan et les Variables et </a:t>
            </a:r>
            <a:r>
              <a:rPr b="1" lang="fr-FR" sz="1800" spc="-1" strike="noStrike" u="sng">
                <a:solidFill>
                  <a:srgbClr val="800080"/>
                </a:solidFill>
                <a:uFillTx/>
                <a:latin typeface="Noto Sans"/>
                <a:ea typeface="Noto Sans CJK SC"/>
              </a:rPr>
              <a:t> </a:t>
            </a:r>
            <a:r>
              <a:rPr b="1" lang="fr-FR" sz="1800" spc="-1" strike="noStrike" u="sng">
                <a:solidFill>
                  <a:srgbClr val="800080"/>
                </a:solidFill>
                <a:uFillTx/>
                <a:latin typeface="Noto Sans"/>
              </a:rPr>
              <a:t>Tracer les Contraintes :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300" spc="-1" strike="noStrike">
                <a:solidFill>
                  <a:srgbClr val="000000"/>
                </a:solidFill>
                <a:latin typeface="Noto Sans"/>
              </a:rPr>
              <a:t>Pour tracer les contraintes d’un problème de Programmation Linéaire ; il faut  traiter chaque inégalité comme une équation de droite « Conversion des Inégalités en Équations de Droite »</a:t>
            </a:r>
            <a:endParaRPr b="0" lang="fr-FR" sz="13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200" spc="-1" strike="noStrike">
                <a:solidFill>
                  <a:srgbClr val="000000"/>
                </a:solidFill>
                <a:latin typeface="Noto Sans"/>
              </a:rPr>
              <a:t>Nous transformons chaque inégalité en une équation pour tracer les droites limites.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200" spc="-1" strike="noStrike">
                <a:solidFill>
                  <a:srgbClr val="000000"/>
                </a:solidFill>
                <a:latin typeface="Noto Sans"/>
              </a:rPr>
              <a:t>Nous devons trouver deux points pour chaque droite. Le plus simple est de trouver les points d'intersection avec les axes x1​ et x2​.</a:t>
            </a:r>
            <a:endParaRPr b="0" lang="fr-FR" sz="12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Contrainte (Inégalité),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Équation de la Droite,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Intersections avec les Axes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(1)   x1​+2x2​≤20,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L1​:  x1​+2x2​=20,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(0,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  <a:ea typeface="Noto Sans CJK SC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) et (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</a:rPr>
              <a:t>,0)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(2)  2x1​+x2​≤22,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L2​:   2x1​+x2​=22,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(0,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  <a:ea typeface="Noto Sans CJK SC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) et (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  <a:ea typeface="Noto Sans CJK SC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,0)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(3)  x1​+x2​≤12,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L3​:   x1​+x2​=12,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(0,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  <a:ea typeface="Noto Sans CJK SC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) et (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0000"/>
                </a:highlight>
                <a:latin typeface="Noto Sans"/>
                <a:ea typeface="Noto Sans CJK SC"/>
              </a:rPr>
              <a:t>??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,0)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9" name="Shadow-blue 2"/>
          <p:cNvSpPr txBox="1"/>
          <p:nvPr/>
        </p:nvSpPr>
        <p:spPr>
          <a:xfrm>
            <a:off x="4032000" y="468000"/>
            <a:ext cx="3993480" cy="500040"/>
          </a:xfrm>
          <a:prstGeom prst="rect">
            <a:avLst/>
          </a:prstGeom>
        </p:spPr>
        <p:txBody>
          <a:bodyPr wrap="none" lIns="87840" rIns="87840" tIns="44640" bIns="4464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ln cap="rnd" w="6480">
                  <a:solidFill>
                    <a:srgbClr val="3465a4"/>
                  </a:solidFill>
                  <a:round/>
                </a:ln>
                <a:solidFill>
                  <a:srgbClr val="ffffff"/>
                </a:solidFill>
                <a:effectLst>
                  <a:outerShdw dist="36147" dir="2700000" blurRad="0" rotWithShape="0">
                    <a:srgbClr val="2a6099"/>
                  </a:outerShdw>
                </a:effectLst>
                <a:latin typeface="Noto Sans"/>
                <a:ea typeface="MS Gothic"/>
              </a:rPr>
              <a:t>using the Graphical Method</a:t>
            </a:r>
            <a:endParaRPr b="1" lang="fr-FR" sz="1000" spc="-1" strike="noStrike">
              <a:ln cap="rnd" w="6480">
                <a:solidFill>
                  <a:srgbClr val="3465a4"/>
                </a:solidFill>
                <a:round/>
              </a:ln>
              <a:solidFill>
                <a:srgbClr val="ffffff"/>
              </a:solidFill>
              <a:effectLst>
                <a:outerShdw dist="36147" dir="2700000" blurRad="0" rotWithShape="0">
                  <a:srgbClr val="2a6099"/>
                </a:outerShdw>
              </a:effectLst>
              <a:latin typeface="Noto Sans"/>
              <a:ea typeface="MS Gothic"/>
            </a:endParaRPr>
          </a:p>
        </p:txBody>
      </p:sp>
      <p:sp>
        <p:nvSpPr>
          <p:cNvPr id="830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"/>
          <p:cNvSpPr txBox="1"/>
          <p:nvPr/>
        </p:nvSpPr>
        <p:spPr>
          <a:xfrm>
            <a:off x="180000" y="360000"/>
            <a:ext cx="4320000" cy="340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500" spc="-1" strike="noStrike">
                <a:solidFill>
                  <a:srgbClr val="000000"/>
                </a:solidFill>
                <a:latin typeface="Noto Sans"/>
              </a:rPr>
              <a:t>Étape 1 :Comment définir le Plan et les Variables</a:t>
            </a:r>
            <a:r>
              <a:rPr b="1" lang="fr-FR" sz="1600" spc="-1" strike="noStrike">
                <a:solidFill>
                  <a:srgbClr val="000000"/>
                </a:solidFill>
                <a:latin typeface="Noto Sans"/>
              </a:rPr>
              <a:t> ?</a:t>
            </a:r>
            <a:endParaRPr b="0" lang="fr-FR" sz="16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Tracer le Plan :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 Dessinez un système d'axes cartésiens. L'axe horizontal représente la première variable de décision (x1​), et l'axe vertical représente la seconde (x2​).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Contraintes de Non-Négativité :</a:t>
            </a:r>
            <a:r>
              <a:rPr b="0" lang="fr-FR" sz="1500" spc="-1" strike="noStrike">
                <a:solidFill>
                  <a:srgbClr val="000000"/>
                </a:solidFill>
                <a:latin typeface="Noto Sans"/>
              </a:rPr>
              <a:t> La région de recherche est limitée au premier quadrant du plan (x1​≥0 et x2​≥0).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2" name="Police-Drama 1"/>
          <p:cNvSpPr txBox="1"/>
          <p:nvPr/>
        </p:nvSpPr>
        <p:spPr>
          <a:xfrm>
            <a:off x="5940000" y="1080000"/>
            <a:ext cx="1807920" cy="3060000"/>
          </a:xfrm>
          <a:prstGeom prst="rect">
            <a:avLst/>
          </a:prstGeom>
        </p:spPr>
        <p:txBody>
          <a:bodyPr wrap="none" lIns="89640" rIns="89640" tIns="46800" bIns="46800" anchor="ctr" anchorCtr="1">
            <a:prstTxWarp prst="textPlain">
              <a:avLst>
                <a:gd name="adj" fmla="val 50866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ln w="10080">
                  <a:solidFill>
                    <a:srgbClr val="000000"/>
                  </a:solidFill>
                  <a:miter/>
                </a:ln>
                <a:solidFill>
                  <a:srgbClr val="ff4000"/>
                </a:solidFill>
                <a:effectLst>
                  <a:outerShdw dist="76320" dir="0" blurRad="0" rotWithShape="0">
                    <a:srgbClr val="000000"/>
                  </a:outerShdw>
                </a:effectLst>
                <a:latin typeface="Arial"/>
                <a:ea typeface="MS Gothic"/>
              </a:rPr>
              <a:t>?</a:t>
            </a:r>
            <a:endParaRPr b="1" lang="fr-FR" sz="2400" spc="-1" strike="noStrike">
              <a:ln w="10080">
                <a:solidFill>
                  <a:srgbClr val="000000"/>
                </a:solidFill>
                <a:miter/>
              </a:ln>
              <a:solidFill>
                <a:srgbClr val="ff4000"/>
              </a:solidFill>
              <a:effectLst>
                <a:outerShdw dist="76320" dir="0" blurRad="0" rotWithShape="0">
                  <a:srgbClr val="000000"/>
                </a:outerShdw>
              </a:effectLst>
              <a:latin typeface="Arial"/>
              <a:ea typeface="MS Gothic"/>
            </a:endParaRPr>
          </a:p>
        </p:txBody>
      </p:sp>
      <p:pic>
        <p:nvPicPr>
          <p:cNvPr id="833" name="" descr=""/>
          <p:cNvPicPr/>
          <p:nvPr/>
        </p:nvPicPr>
        <p:blipFill>
          <a:blip r:embed="rId1"/>
          <a:stretch/>
        </p:blipFill>
        <p:spPr>
          <a:xfrm>
            <a:off x="180000" y="3060000"/>
            <a:ext cx="3960000" cy="2160000"/>
          </a:xfrm>
          <a:prstGeom prst="rect">
            <a:avLst/>
          </a:prstGeom>
          <a:ln w="0">
            <a:noFill/>
          </a:ln>
        </p:spPr>
      </p:pic>
      <p:sp>
        <p:nvSpPr>
          <p:cNvPr id="834" name=""/>
          <p:cNvSpPr/>
          <p:nvPr/>
        </p:nvSpPr>
        <p:spPr>
          <a:xfrm flipV="1">
            <a:off x="2340000" y="2880000"/>
            <a:ext cx="1260000" cy="1260000"/>
          </a:xfrm>
          <a:prstGeom prst="line">
            <a:avLst/>
          </a:prstGeom>
          <a:ln w="108000">
            <a:solidFill>
              <a:srgbClr val="3465a4"/>
            </a:solidFill>
            <a:round/>
            <a:headEnd len="med" type="triangle" w="med"/>
            <a:tailEnd len="med" type="diamond" w="med"/>
          </a:ln>
        </p:spPr>
        <p:style>
          <a:lnRef idx="0"/>
          <a:fillRef idx="0"/>
          <a:effectRef idx="0"/>
          <a:fontRef idx="minor"/>
        </p:style>
        <p:txBody>
          <a:bodyPr lIns="144000" rIns="144000" tIns="99000" bIns="99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5" name=""/>
          <p:cNvSpPr/>
          <p:nvPr/>
        </p:nvSpPr>
        <p:spPr>
          <a:xfrm>
            <a:off x="0" y="522000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38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"/>
          <p:cNvGrpSpPr/>
          <p:nvPr/>
        </p:nvGrpSpPr>
        <p:grpSpPr>
          <a:xfrm>
            <a:off x="41040" y="360000"/>
            <a:ext cx="3918960" cy="1152000"/>
            <a:chOff x="41040" y="360000"/>
            <a:chExt cx="3918960" cy="1152000"/>
          </a:xfrm>
        </p:grpSpPr>
        <p:sp>
          <p:nvSpPr>
            <p:cNvPr id="837" name=""/>
            <p:cNvSpPr/>
            <p:nvPr/>
          </p:nvSpPr>
          <p:spPr>
            <a:xfrm>
              <a:off x="336564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314064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291528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269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246492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2240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201528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1789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156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1339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111492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889560" y="1512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664560" y="1512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f8b621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172440" y="427680"/>
              <a:ext cx="3576960" cy="762120"/>
            </a:xfrm>
            <a:custGeom>
              <a:avLst/>
              <a:gdLst/>
              <a:ahLst/>
              <a:rect l="0" t="0" r="r" b="b"/>
              <a:pathLst>
                <a:path w="9936" h="2117">
                  <a:moveTo>
                    <a:pt x="999" y="0"/>
                  </a:moveTo>
                  <a:cubicBezTo>
                    <a:pt x="999" y="127"/>
                    <a:pt x="999" y="255"/>
                    <a:pt x="999" y="382"/>
                  </a:cubicBezTo>
                  <a:cubicBezTo>
                    <a:pt x="829" y="386"/>
                    <a:pt x="661" y="419"/>
                    <a:pt x="514" y="479"/>
                  </a:cubicBezTo>
                  <a:cubicBezTo>
                    <a:pt x="358" y="543"/>
                    <a:pt x="228" y="634"/>
                    <a:pt x="137" y="745"/>
                  </a:cubicBezTo>
                  <a:cubicBezTo>
                    <a:pt x="47" y="855"/>
                    <a:pt x="0" y="981"/>
                    <a:pt x="0" y="1109"/>
                  </a:cubicBezTo>
                  <a:cubicBezTo>
                    <a:pt x="0" y="1237"/>
                    <a:pt x="47" y="1362"/>
                    <a:pt x="137" y="1473"/>
                  </a:cubicBezTo>
                  <a:cubicBezTo>
                    <a:pt x="228" y="1584"/>
                    <a:pt x="358" y="1675"/>
                    <a:pt x="514" y="1739"/>
                  </a:cubicBezTo>
                  <a:cubicBezTo>
                    <a:pt x="661" y="1799"/>
                    <a:pt x="829" y="1833"/>
                    <a:pt x="999" y="1836"/>
                  </a:cubicBezTo>
                  <a:cubicBezTo>
                    <a:pt x="999" y="1930"/>
                    <a:pt x="999" y="2023"/>
                    <a:pt x="999" y="2117"/>
                  </a:cubicBezTo>
                  <a:cubicBezTo>
                    <a:pt x="3620" y="2117"/>
                    <a:pt x="6242" y="2117"/>
                    <a:pt x="8863" y="2117"/>
                  </a:cubicBezTo>
                  <a:cubicBezTo>
                    <a:pt x="8863" y="1867"/>
                    <a:pt x="8863" y="1617"/>
                    <a:pt x="8863" y="1367"/>
                  </a:cubicBezTo>
                  <a:cubicBezTo>
                    <a:pt x="9220" y="1270"/>
                    <a:pt x="9577" y="1172"/>
                    <a:pt x="9936" y="1075"/>
                  </a:cubicBezTo>
                  <a:cubicBezTo>
                    <a:pt x="9577" y="971"/>
                    <a:pt x="9220" y="866"/>
                    <a:pt x="8863" y="762"/>
                  </a:cubicBezTo>
                  <a:cubicBezTo>
                    <a:pt x="8863" y="508"/>
                    <a:pt x="8863" y="254"/>
                    <a:pt x="8863" y="0"/>
                  </a:cubicBezTo>
                  <a:cubicBezTo>
                    <a:pt x="6242" y="0"/>
                    <a:pt x="3620" y="0"/>
                    <a:pt x="999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227160" y="622080"/>
              <a:ext cx="573120" cy="404640"/>
            </a:xfrm>
            <a:custGeom>
              <a:avLst/>
              <a:gdLst/>
              <a:ahLst/>
              <a:rect l="0" t="0" r="r" b="b"/>
              <a:pathLst>
                <a:path w="1592" h="1124">
                  <a:moveTo>
                    <a:pt x="1592" y="562"/>
                  </a:moveTo>
                  <a:cubicBezTo>
                    <a:pt x="1592" y="661"/>
                    <a:pt x="1555" y="757"/>
                    <a:pt x="1486" y="843"/>
                  </a:cubicBezTo>
                  <a:cubicBezTo>
                    <a:pt x="1415" y="928"/>
                    <a:pt x="1314" y="999"/>
                    <a:pt x="1194" y="1049"/>
                  </a:cubicBezTo>
                  <a:cubicBezTo>
                    <a:pt x="1074" y="1098"/>
                    <a:pt x="936" y="1124"/>
                    <a:pt x="796" y="1124"/>
                  </a:cubicBezTo>
                  <a:cubicBezTo>
                    <a:pt x="656" y="1124"/>
                    <a:pt x="518" y="1098"/>
                    <a:pt x="398" y="1049"/>
                  </a:cubicBezTo>
                  <a:cubicBezTo>
                    <a:pt x="276" y="999"/>
                    <a:pt x="176" y="928"/>
                    <a:pt x="106" y="843"/>
                  </a:cubicBezTo>
                  <a:cubicBezTo>
                    <a:pt x="37" y="757"/>
                    <a:pt x="0" y="661"/>
                    <a:pt x="0" y="562"/>
                  </a:cubicBezTo>
                  <a:cubicBezTo>
                    <a:pt x="0" y="463"/>
                    <a:pt x="37" y="366"/>
                    <a:pt x="106" y="281"/>
                  </a:cubicBezTo>
                  <a:cubicBezTo>
                    <a:pt x="176" y="195"/>
                    <a:pt x="276" y="124"/>
                    <a:pt x="398" y="75"/>
                  </a:cubicBezTo>
                  <a:cubicBezTo>
                    <a:pt x="518" y="26"/>
                    <a:pt x="656" y="0"/>
                    <a:pt x="796" y="0"/>
                  </a:cubicBezTo>
                  <a:cubicBezTo>
                    <a:pt x="936" y="0"/>
                    <a:pt x="1074" y="26"/>
                    <a:pt x="1194" y="75"/>
                  </a:cubicBezTo>
                  <a:cubicBezTo>
                    <a:pt x="1314" y="124"/>
                    <a:pt x="1415" y="195"/>
                    <a:pt x="1486" y="281"/>
                  </a:cubicBezTo>
                  <a:cubicBezTo>
                    <a:pt x="1555" y="366"/>
                    <a:pt x="1592" y="463"/>
                    <a:pt x="1592" y="56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434520" y="360000"/>
              <a:ext cx="32040" cy="79560"/>
            </a:xfrm>
            <a:custGeom>
              <a:avLst/>
              <a:gdLst/>
              <a:ahLst/>
              <a:rect l="0" t="0" r="r" b="b"/>
              <a:pathLst>
                <a:path fill="none" w="89" h="221">
                  <a:moveTo>
                    <a:pt x="89" y="0"/>
                  </a:moveTo>
                  <a:cubicBezTo>
                    <a:pt x="59" y="0"/>
                    <a:pt x="30" y="0"/>
                    <a:pt x="0" y="0"/>
                  </a:cubicBezTo>
                  <a:cubicBezTo>
                    <a:pt x="0" y="74"/>
                    <a:pt x="0" y="147"/>
                    <a:pt x="0" y="22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325440" y="518760"/>
              <a:ext cx="109080" cy="15120"/>
            </a:xfrm>
            <a:custGeom>
              <a:avLst/>
              <a:gdLst/>
              <a:ahLst/>
              <a:rect l="0" t="0" r="r" b="b"/>
              <a:pathLst>
                <a:path fill="none" w="303" h="42">
                  <a:moveTo>
                    <a:pt x="303" y="0"/>
                  </a:moveTo>
                  <a:cubicBezTo>
                    <a:pt x="303" y="1"/>
                    <a:pt x="303" y="3"/>
                    <a:pt x="303" y="4"/>
                  </a:cubicBezTo>
                  <a:cubicBezTo>
                    <a:pt x="200" y="6"/>
                    <a:pt x="98" y="19"/>
                    <a:pt x="0" y="42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49680" bIns="-496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142560" y="569520"/>
              <a:ext cx="83160" cy="53280"/>
            </a:xfrm>
            <a:custGeom>
              <a:avLst/>
              <a:gdLst/>
              <a:ahLst/>
              <a:rect l="0" t="0" r="r" b="b"/>
              <a:pathLst>
                <a:path fill="none" w="231" h="148">
                  <a:moveTo>
                    <a:pt x="231" y="0"/>
                  </a:moveTo>
                  <a:cubicBezTo>
                    <a:pt x="144" y="41"/>
                    <a:pt x="68" y="91"/>
                    <a:pt x="0" y="148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1520" bIns="-11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48240" y="689760"/>
              <a:ext cx="34560" cy="75600"/>
            </a:xfrm>
            <a:custGeom>
              <a:avLst/>
              <a:gdLst/>
              <a:ahLst/>
              <a:rect l="0" t="0" r="r" b="b"/>
              <a:pathLst>
                <a:path fill="none" w="96" h="210">
                  <a:moveTo>
                    <a:pt x="96" y="0"/>
                  </a:moveTo>
                  <a:cubicBezTo>
                    <a:pt x="52" y="67"/>
                    <a:pt x="20" y="137"/>
                    <a:pt x="0" y="21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0800" bIns="10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41040" y="844560"/>
              <a:ext cx="20520" cy="77760"/>
            </a:xfrm>
            <a:custGeom>
              <a:avLst/>
              <a:gdLst/>
              <a:ahLst/>
              <a:rect l="0" t="0" r="r" b="b"/>
              <a:pathLst>
                <a:path fill="none" w="57" h="216">
                  <a:moveTo>
                    <a:pt x="0" y="0"/>
                  </a:moveTo>
                  <a:cubicBezTo>
                    <a:pt x="7" y="74"/>
                    <a:pt x="25" y="146"/>
                    <a:pt x="57" y="216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2960" bIns="129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108360" y="994320"/>
              <a:ext cx="70920" cy="61200"/>
            </a:xfrm>
            <a:custGeom>
              <a:avLst/>
              <a:gdLst/>
              <a:ahLst/>
              <a:rect l="0" t="0" r="r" b="b"/>
              <a:pathLst>
                <a:path fill="none" w="197" h="170">
                  <a:moveTo>
                    <a:pt x="0" y="0"/>
                  </a:moveTo>
                  <a:cubicBezTo>
                    <a:pt x="55" y="64"/>
                    <a:pt x="122" y="121"/>
                    <a:pt x="197" y="17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600" bIns="-36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271440" y="1101240"/>
              <a:ext cx="106200" cy="25560"/>
            </a:xfrm>
            <a:custGeom>
              <a:avLst/>
              <a:gdLst/>
              <a:ahLst/>
              <a:rect l="0" t="0" r="r" b="b"/>
              <a:pathLst>
                <a:path fill="none" w="295" h="71">
                  <a:moveTo>
                    <a:pt x="0" y="0"/>
                  </a:moveTo>
                  <a:cubicBezTo>
                    <a:pt x="93" y="34"/>
                    <a:pt x="193" y="57"/>
                    <a:pt x="295" y="71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9240" bIns="-392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434520" y="1170000"/>
              <a:ext cx="360" cy="79200"/>
            </a:xfrm>
            <a:custGeom>
              <a:avLst/>
              <a:gdLst/>
              <a:ahLst/>
              <a:rect l="0" t="0" r="r" b="b"/>
              <a:pathLst>
                <a:path fill="none" w="1" h="220">
                  <a:moveTo>
                    <a:pt x="0" y="0"/>
                  </a:moveTo>
                  <a:cubicBezTo>
                    <a:pt x="0" y="73"/>
                    <a:pt x="0" y="147"/>
                    <a:pt x="0" y="220"/>
                  </a:cubicBezTo>
                  <a:lnTo>
                    <a:pt x="1" y="220"/>
                  </a:ln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400" bIns="144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54792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772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99756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1222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144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1673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189792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212328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234828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257364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279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3024000" y="12492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3248640" y="12492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3473640" y="1213920"/>
              <a:ext cx="63360" cy="35280"/>
            </a:xfrm>
            <a:custGeom>
              <a:avLst/>
              <a:gdLst/>
              <a:ahLst/>
              <a:rect l="0" t="0" r="r" b="b"/>
              <a:pathLst>
                <a:path fill="none" w="176" h="98">
                  <a:moveTo>
                    <a:pt x="0" y="98"/>
                  </a:moveTo>
                  <a:cubicBezTo>
                    <a:pt x="58" y="98"/>
                    <a:pt x="118" y="98"/>
                    <a:pt x="176" y="98"/>
                  </a:cubicBezTo>
                  <a:cubicBezTo>
                    <a:pt x="176" y="65"/>
                    <a:pt x="176" y="33"/>
                    <a:pt x="176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29520" bIns="-295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3536640" y="105516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3536640" y="919440"/>
              <a:ext cx="49320" cy="56160"/>
            </a:xfrm>
            <a:custGeom>
              <a:avLst/>
              <a:gdLst/>
              <a:ahLst/>
              <a:rect l="0" t="0" r="r" b="b"/>
              <a:pathLst>
                <a:path fill="none" w="137" h="156">
                  <a:moveTo>
                    <a:pt x="0" y="156"/>
                  </a:moveTo>
                  <a:cubicBezTo>
                    <a:pt x="0" y="117"/>
                    <a:pt x="0" y="79"/>
                    <a:pt x="0" y="40"/>
                  </a:cubicBezTo>
                  <a:cubicBezTo>
                    <a:pt x="45" y="27"/>
                    <a:pt x="92" y="13"/>
                    <a:pt x="137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8640" bIns="-8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3690000" y="858960"/>
              <a:ext cx="104760" cy="30600"/>
            </a:xfrm>
            <a:custGeom>
              <a:avLst/>
              <a:gdLst/>
              <a:ahLst/>
              <a:rect l="0" t="0" r="r" b="b"/>
              <a:pathLst>
                <a:path fill="none" w="291" h="85">
                  <a:moveTo>
                    <a:pt x="0" y="85"/>
                  </a:moveTo>
                  <a:cubicBezTo>
                    <a:pt x="97" y="57"/>
                    <a:pt x="194" y="28"/>
                    <a:pt x="291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4200" bIns="-34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3898800" y="798120"/>
              <a:ext cx="61200" cy="30960"/>
            </a:xfrm>
            <a:custGeom>
              <a:avLst/>
              <a:gdLst/>
              <a:ahLst/>
              <a:rect l="0" t="0" r="r" b="b"/>
              <a:pathLst>
                <a:path fill="none" w="170" h="86">
                  <a:moveTo>
                    <a:pt x="0" y="86"/>
                  </a:moveTo>
                  <a:cubicBezTo>
                    <a:pt x="57" y="70"/>
                    <a:pt x="113" y="53"/>
                    <a:pt x="170" y="37"/>
                  </a:cubicBezTo>
                  <a:cubicBezTo>
                    <a:pt x="130" y="25"/>
                    <a:pt x="92" y="12"/>
                    <a:pt x="5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3840" bIns="-338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3711240" y="734040"/>
              <a:ext cx="103320" cy="32040"/>
            </a:xfrm>
            <a:custGeom>
              <a:avLst/>
              <a:gdLst/>
              <a:ahLst/>
              <a:rect l="0" t="0" r="r" b="b"/>
              <a:pathLst>
                <a:path fill="none" w="287" h="89">
                  <a:moveTo>
                    <a:pt x="287" y="89"/>
                  </a:moveTo>
                  <a:cubicBezTo>
                    <a:pt x="191" y="59"/>
                    <a:pt x="97" y="3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32760" bIns="-32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3536640" y="655920"/>
              <a:ext cx="72000" cy="46080"/>
            </a:xfrm>
            <a:custGeom>
              <a:avLst/>
              <a:gdLst/>
              <a:ahLst/>
              <a:rect l="0" t="0" r="r" b="b"/>
              <a:pathLst>
                <a:path fill="none" w="200" h="128">
                  <a:moveTo>
                    <a:pt x="200" y="128"/>
                  </a:moveTo>
                  <a:cubicBezTo>
                    <a:pt x="133" y="107"/>
                    <a:pt x="67" y="8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18720" bIns="-1872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3536640" y="496800"/>
              <a:ext cx="0" cy="79560"/>
            </a:xfrm>
            <a:custGeom>
              <a:avLst/>
              <a:gdLst/>
              <a:ahLst/>
              <a:rect l="0" t="0" r="r" b="b"/>
              <a:pathLst>
                <a:path fill="none" w="0" h="221">
                  <a:moveTo>
                    <a:pt x="0" y="221"/>
                  </a:moveTo>
                  <a:cubicBezTo>
                    <a:pt x="0" y="147"/>
                    <a:pt x="0" y="74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14760" bIns="1476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3505680" y="360000"/>
              <a:ext cx="30960" cy="57600"/>
            </a:xfrm>
            <a:custGeom>
              <a:avLst/>
              <a:gdLst/>
              <a:ahLst/>
              <a:rect l="0" t="0" r="r" b="b"/>
              <a:pathLst>
                <a:path fill="none" w="86" h="160">
                  <a:moveTo>
                    <a:pt x="86" y="160"/>
                  </a:moveTo>
                  <a:cubicBezTo>
                    <a:pt x="86" y="107"/>
                    <a:pt x="86" y="53"/>
                    <a:pt x="86" y="0"/>
                  </a:cubicBezTo>
                  <a:cubicBezTo>
                    <a:pt x="58" y="0"/>
                    <a:pt x="28" y="0"/>
                    <a:pt x="0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7200" bIns="-72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339300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316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294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2718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249264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226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204300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1817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159264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1367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114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916920" y="360000"/>
              <a:ext cx="112320" cy="0"/>
            </a:xfrm>
            <a:custGeom>
              <a:avLst/>
              <a:gdLst/>
              <a:ahLst/>
              <a:rect l="0" t="0" r="r" b="b"/>
              <a:pathLst>
                <a:path fill="none" w="312" h="0">
                  <a:moveTo>
                    <a:pt x="0" y="0"/>
                  </a:moveTo>
                  <a:cubicBezTo>
                    <a:pt x="103" y="0"/>
                    <a:pt x="208" y="0"/>
                    <a:pt x="312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692280" y="360000"/>
              <a:ext cx="112680" cy="0"/>
            </a:xfrm>
            <a:custGeom>
              <a:avLst/>
              <a:gdLst/>
              <a:ahLst/>
              <a:rect l="0" t="0" r="r" b="b"/>
              <a:pathLst>
                <a:path fill="none" w="313" h="0">
                  <a:moveTo>
                    <a:pt x="0" y="0"/>
                  </a:moveTo>
                  <a:cubicBezTo>
                    <a:pt x="105" y="0"/>
                    <a:pt x="208" y="0"/>
                    <a:pt x="313" y="0"/>
                  </a:cubicBezTo>
                </a:path>
              </a:pathLst>
            </a:custGeom>
            <a:ln cap="rnd" w="39600">
              <a:solidFill>
                <a:srgbClr val="7f59ae"/>
              </a:solidFill>
              <a:bevel/>
            </a:ln>
          </p:spPr>
          <p:txBody>
            <a:bodyPr lIns="109800" rIns="109800" tIns="-64800" bIns="-648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8280000" y="723240"/>
            <a:ext cx="1806840" cy="9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Exemple de</a:t>
            </a:r>
            <a:br>
              <a:rPr sz="1800"/>
            </a:br>
            <a:r>
              <a:rPr b="1" lang="fr-FR" sz="1800" spc="-1" strike="noStrike" u="sng">
                <a:solidFill>
                  <a:srgbClr val="111111"/>
                </a:solidFill>
                <a:uFillTx/>
                <a:latin typeface="Noto Sans"/>
                <a:ea typeface="Noto Sans CJK SC"/>
              </a:rPr>
              <a:t>Maximisation 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6" name="PlaceHolder 2"/>
          <p:cNvSpPr>
            <a:spLocks noGrp="1"/>
          </p:cNvSpPr>
          <p:nvPr>
            <p:ph type="title"/>
          </p:nvPr>
        </p:nvSpPr>
        <p:spPr>
          <a:xfrm>
            <a:off x="7722000" y="1440000"/>
            <a:ext cx="2304000" cy="373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Maximiser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Z=300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+200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Sous contraintes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≤20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2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≤22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     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+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≤12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Les contraintes de     non-négativité :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1​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≥0,</a:t>
            </a: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x</a:t>
            </a:r>
            <a:r>
              <a:rPr b="1" lang="fr-FR" sz="1800" spc="-1" strike="noStrike" baseline="-8000">
                <a:solidFill>
                  <a:srgbClr val="000000"/>
                </a:solidFill>
                <a:latin typeface="Noto Sans"/>
                <a:ea typeface="Noto Sans CJK SC"/>
              </a:rPr>
              <a:t>2​</a:t>
            </a:r>
            <a:r>
              <a:rPr b="0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≥0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7" name=""/>
          <p:cNvSpPr txBox="1"/>
          <p:nvPr/>
        </p:nvSpPr>
        <p:spPr>
          <a:xfrm>
            <a:off x="720000" y="438120"/>
            <a:ext cx="2601000" cy="147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ffffff"/>
                </a:solidFill>
                <a:latin typeface="Noto Sans"/>
              </a:rPr>
              <a:t>Linear Programming Problem Statement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8" name=""/>
          <p:cNvSpPr txBox="1"/>
          <p:nvPr/>
        </p:nvSpPr>
        <p:spPr>
          <a:xfrm>
            <a:off x="540000" y="4601520"/>
            <a:ext cx="6300000" cy="11584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90000" rIns="90000" tIns="45000" bIns="45000" anchor="t">
            <a:noAutofit/>
          </a:bodyPr>
          <a:p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Contrainte (Inégalité),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Intersections avec les Axes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(1)   x1​+2x2​≤20,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(0,10) et (20,0)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(2)  2x1​+x2​≤22,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(11, 0) et (0, 22)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(3)  x1​+x2​≤12,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(0,12) et (12,0)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r>
              <a:rPr b="1" lang="fr-FR" sz="10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9" name="Shadow-blue 3"/>
          <p:cNvSpPr txBox="1"/>
          <p:nvPr/>
        </p:nvSpPr>
        <p:spPr>
          <a:xfrm>
            <a:off x="4032000" y="468000"/>
            <a:ext cx="3993480" cy="500040"/>
          </a:xfrm>
          <a:prstGeom prst="rect">
            <a:avLst/>
          </a:prstGeom>
        </p:spPr>
        <p:txBody>
          <a:bodyPr wrap="none" lIns="87840" rIns="87840" tIns="44640" bIns="4464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ln cap="rnd" w="6480">
                  <a:solidFill>
                    <a:srgbClr val="3465a4"/>
                  </a:solidFill>
                  <a:round/>
                </a:ln>
                <a:solidFill>
                  <a:srgbClr val="ffffff"/>
                </a:solidFill>
                <a:effectLst>
                  <a:outerShdw dist="36147" dir="2700000" blurRad="0" rotWithShape="0">
                    <a:srgbClr val="2a6099"/>
                  </a:outerShdw>
                </a:effectLst>
                <a:latin typeface="Noto Sans"/>
                <a:ea typeface="MS Gothic"/>
              </a:rPr>
              <a:t>using the Graphical Method</a:t>
            </a:r>
            <a:endParaRPr b="1" lang="fr-FR" sz="1000" spc="-1" strike="noStrike">
              <a:ln cap="rnd" w="6480">
                <a:solidFill>
                  <a:srgbClr val="3465a4"/>
                </a:solidFill>
                <a:round/>
              </a:ln>
              <a:solidFill>
                <a:srgbClr val="ffffff"/>
              </a:solidFill>
              <a:effectLst>
                <a:outerShdw dist="36147" dir="2700000" blurRad="0" rotWithShape="0">
                  <a:srgbClr val="2a6099"/>
                </a:outerShdw>
              </a:effectLst>
              <a:latin typeface="Noto Sans"/>
              <a:ea typeface="MS Gothic"/>
            </a:endParaRPr>
          </a:p>
        </p:txBody>
      </p:sp>
      <p:pic>
        <p:nvPicPr>
          <p:cNvPr id="900" name="" descr=""/>
          <p:cNvPicPr/>
          <p:nvPr/>
        </p:nvPicPr>
        <p:blipFill>
          <a:blip r:embed="rId1"/>
          <a:stretch/>
        </p:blipFill>
        <p:spPr>
          <a:xfrm rot="16209000">
            <a:off x="718920" y="551160"/>
            <a:ext cx="3302640" cy="4732200"/>
          </a:xfrm>
          <a:prstGeom prst="rect">
            <a:avLst/>
          </a:prstGeom>
          <a:ln w="0">
            <a:noFill/>
          </a:ln>
        </p:spPr>
      </p:pic>
      <p:sp>
        <p:nvSpPr>
          <p:cNvPr id="901" name=""/>
          <p:cNvSpPr txBox="1"/>
          <p:nvPr/>
        </p:nvSpPr>
        <p:spPr>
          <a:xfrm>
            <a:off x="4998960" y="1398600"/>
            <a:ext cx="2561040" cy="299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1- </a:t>
            </a:r>
            <a:r>
              <a:rPr b="0" lang="fr-FR" sz="2000" spc="-1" strike="noStrike">
                <a:solidFill>
                  <a:srgbClr val="c9211e"/>
                </a:solidFill>
                <a:latin typeface="Noto Sans"/>
              </a:rPr>
              <a:t>Réaliser un repère orthonormé (Ox1​,x2​).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2-</a:t>
            </a:r>
            <a:r>
              <a:rPr b="0" lang="fr-FR" sz="2000" spc="-1" strike="noStrike">
                <a:solidFill>
                  <a:srgbClr val="800080"/>
                </a:solidFill>
                <a:latin typeface="Noto Sans"/>
              </a:rPr>
              <a:t>Tracer la région réalisable (admissible) D</a:t>
            </a: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.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endParaRPr b="0" lang="fr-FR" sz="1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2" name=""/>
          <p:cNvSpPr/>
          <p:nvPr/>
        </p:nvSpPr>
        <p:spPr>
          <a:xfrm>
            <a:off x="1509480" y="3420000"/>
            <a:ext cx="3350520" cy="87264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diamond" w="med"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3" name=""/>
          <p:cNvSpPr txBox="1"/>
          <p:nvPr/>
        </p:nvSpPr>
        <p:spPr>
          <a:xfrm>
            <a:off x="4860000" y="3806280"/>
            <a:ext cx="2160000" cy="129456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N’importe quel point dans cette zone admissible satisfait toutes les contraintes.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4" name=""/>
          <p:cNvSpPr/>
          <p:nvPr/>
        </p:nvSpPr>
        <p:spPr>
          <a:xfrm rot="1346400">
            <a:off x="6438240" y="4803480"/>
            <a:ext cx="72000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5" name="Simple 1"/>
          <p:cNvSpPr txBox="1"/>
          <p:nvPr/>
        </p:nvSpPr>
        <p:spPr>
          <a:xfrm>
            <a:off x="5400000" y="5220000"/>
            <a:ext cx="3600000" cy="180000"/>
          </a:xfrm>
          <a:prstGeom prst="rect">
            <a:avLst/>
          </a:prstGeom>
        </p:spPr>
        <p:txBody>
          <a:bodyPr wrap="none" lIns="94680" rIns="94680" tIns="51480" bIns="514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</a:pPr>
            <a:r>
              <a:rPr b="0" lang="fr-FR" sz="800" spc="-1" strike="noStrike">
                <a:ln w="19080">
                  <a:solidFill>
                    <a:srgbClr val="ffbf00"/>
                  </a:solidFill>
                  <a:miter/>
                </a:ln>
                <a:solidFill>
                  <a:srgbClr val="ffff00"/>
                </a:solidFill>
                <a:latin typeface="Noto Sans"/>
                <a:ea typeface="MS Gothic"/>
              </a:rPr>
              <a:t>Une infinité de solution réalisables</a:t>
            </a:r>
            <a:endParaRPr b="1" lang="fr-FR" sz="800" spc="-1" strike="noStrike">
              <a:ln w="19080">
                <a:solidFill>
                  <a:srgbClr val="ffbf00"/>
                </a:solidFill>
                <a:miter/>
              </a:ln>
              <a:solidFill>
                <a:srgbClr val="ffff00"/>
              </a:solidFill>
              <a:latin typeface="Noto Sans"/>
              <a:ea typeface="MS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"/>
                            </p:stCondLst>
                            <p:childTnLst>
                              <p:par>
                                <p:cTn id="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1800000" y="198000"/>
            <a:ext cx="5328000" cy="138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1800" spc="-1" strike="noStrike">
                <a:solidFill>
                  <a:srgbClr val="800080"/>
                </a:solidFill>
                <a:latin typeface="Noto Sans"/>
                <a:ea typeface="Noto Sans CJK SC"/>
              </a:rPr>
              <a:t> </a:t>
            </a:r>
            <a:r>
              <a:rPr b="1" lang="fr-FR" sz="4000" spc="-1" strike="noStrike">
                <a:solidFill>
                  <a:srgbClr val="800080"/>
                </a:solidFill>
                <a:latin typeface="Noto Sans"/>
              </a:rPr>
              <a:t>Identifier la Solution Optimale</a:t>
            </a:r>
            <a:r>
              <a:rPr b="1" lang="fr-FR" sz="3500" spc="-1" strike="noStrike">
                <a:solidFill>
                  <a:srgbClr val="60c4e4"/>
                </a:solidFill>
                <a:latin typeface="Noto Sans"/>
              </a:rPr>
              <a:t> </a:t>
            </a:r>
            <a:endParaRPr b="0" lang="fr-FR" sz="3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7" name=""/>
          <p:cNvSpPr/>
          <p:nvPr/>
        </p:nvSpPr>
        <p:spPr>
          <a:xfrm>
            <a:off x="540000" y="319680"/>
            <a:ext cx="1120320" cy="1120320"/>
          </a:xfrm>
          <a:custGeom>
            <a:avLst/>
            <a:gdLst/>
            <a:ahLst/>
            <a:rect l="0" t="0" r="r" b="b"/>
            <a:pathLst>
              <a:path w="3112" h="3112">
                <a:moveTo>
                  <a:pt x="3112" y="1556"/>
                </a:moveTo>
                <a:lnTo>
                  <a:pt x="3109" y="1658"/>
                </a:lnTo>
                <a:lnTo>
                  <a:pt x="3098" y="1759"/>
                </a:lnTo>
                <a:lnTo>
                  <a:pt x="3082" y="1860"/>
                </a:lnTo>
                <a:lnTo>
                  <a:pt x="3059" y="1959"/>
                </a:lnTo>
                <a:lnTo>
                  <a:pt x="3029" y="2056"/>
                </a:lnTo>
                <a:lnTo>
                  <a:pt x="2993" y="2151"/>
                </a:lnTo>
                <a:lnTo>
                  <a:pt x="2951" y="2244"/>
                </a:lnTo>
                <a:lnTo>
                  <a:pt x="2903" y="2334"/>
                </a:lnTo>
                <a:lnTo>
                  <a:pt x="2849" y="2421"/>
                </a:lnTo>
                <a:lnTo>
                  <a:pt x="2790" y="2503"/>
                </a:lnTo>
                <a:lnTo>
                  <a:pt x="2725" y="2582"/>
                </a:lnTo>
                <a:lnTo>
                  <a:pt x="2656" y="2656"/>
                </a:lnTo>
                <a:lnTo>
                  <a:pt x="2582" y="2725"/>
                </a:lnTo>
                <a:lnTo>
                  <a:pt x="2503" y="2790"/>
                </a:lnTo>
                <a:lnTo>
                  <a:pt x="2421" y="2849"/>
                </a:lnTo>
                <a:lnTo>
                  <a:pt x="2334" y="2903"/>
                </a:lnTo>
                <a:lnTo>
                  <a:pt x="2244" y="2951"/>
                </a:lnTo>
                <a:lnTo>
                  <a:pt x="2151" y="2993"/>
                </a:lnTo>
                <a:lnTo>
                  <a:pt x="2056" y="3029"/>
                </a:lnTo>
                <a:lnTo>
                  <a:pt x="1959" y="3058"/>
                </a:lnTo>
                <a:lnTo>
                  <a:pt x="1860" y="3082"/>
                </a:lnTo>
                <a:lnTo>
                  <a:pt x="1759" y="3098"/>
                </a:lnTo>
                <a:lnTo>
                  <a:pt x="1658" y="3108"/>
                </a:lnTo>
                <a:lnTo>
                  <a:pt x="1556" y="3112"/>
                </a:lnTo>
                <a:lnTo>
                  <a:pt x="1454" y="3108"/>
                </a:lnTo>
                <a:lnTo>
                  <a:pt x="1352" y="3098"/>
                </a:lnTo>
                <a:lnTo>
                  <a:pt x="1252" y="3082"/>
                </a:lnTo>
                <a:lnTo>
                  <a:pt x="1153" y="3058"/>
                </a:lnTo>
                <a:lnTo>
                  <a:pt x="1056" y="3029"/>
                </a:lnTo>
                <a:lnTo>
                  <a:pt x="961" y="2993"/>
                </a:lnTo>
                <a:lnTo>
                  <a:pt x="868" y="2951"/>
                </a:lnTo>
                <a:lnTo>
                  <a:pt x="778" y="2903"/>
                </a:lnTo>
                <a:lnTo>
                  <a:pt x="691" y="2849"/>
                </a:lnTo>
                <a:lnTo>
                  <a:pt x="608" y="2790"/>
                </a:lnTo>
                <a:lnTo>
                  <a:pt x="530" y="2725"/>
                </a:lnTo>
                <a:lnTo>
                  <a:pt x="455" y="2656"/>
                </a:lnTo>
                <a:lnTo>
                  <a:pt x="386" y="2582"/>
                </a:lnTo>
                <a:lnTo>
                  <a:pt x="321" y="2503"/>
                </a:lnTo>
                <a:lnTo>
                  <a:pt x="262" y="2421"/>
                </a:lnTo>
                <a:lnTo>
                  <a:pt x="208" y="2334"/>
                </a:lnTo>
                <a:lnTo>
                  <a:pt x="160" y="2244"/>
                </a:lnTo>
                <a:lnTo>
                  <a:pt x="118" y="2151"/>
                </a:lnTo>
                <a:lnTo>
                  <a:pt x="82" y="2056"/>
                </a:lnTo>
                <a:lnTo>
                  <a:pt x="53" y="1959"/>
                </a:lnTo>
                <a:lnTo>
                  <a:pt x="30" y="1860"/>
                </a:lnTo>
                <a:lnTo>
                  <a:pt x="13" y="1759"/>
                </a:lnTo>
                <a:lnTo>
                  <a:pt x="3" y="1658"/>
                </a:lnTo>
                <a:lnTo>
                  <a:pt x="0" y="1556"/>
                </a:lnTo>
                <a:lnTo>
                  <a:pt x="3" y="1454"/>
                </a:lnTo>
                <a:lnTo>
                  <a:pt x="13" y="1352"/>
                </a:lnTo>
                <a:lnTo>
                  <a:pt x="30" y="1252"/>
                </a:lnTo>
                <a:lnTo>
                  <a:pt x="53" y="1153"/>
                </a:lnTo>
                <a:lnTo>
                  <a:pt x="82" y="1056"/>
                </a:lnTo>
                <a:lnTo>
                  <a:pt x="118" y="961"/>
                </a:lnTo>
                <a:lnTo>
                  <a:pt x="160" y="868"/>
                </a:lnTo>
                <a:lnTo>
                  <a:pt x="208" y="778"/>
                </a:lnTo>
                <a:lnTo>
                  <a:pt x="262" y="691"/>
                </a:lnTo>
                <a:lnTo>
                  <a:pt x="322" y="608"/>
                </a:lnTo>
                <a:lnTo>
                  <a:pt x="386" y="529"/>
                </a:lnTo>
                <a:lnTo>
                  <a:pt x="456" y="455"/>
                </a:lnTo>
                <a:lnTo>
                  <a:pt x="530" y="386"/>
                </a:lnTo>
                <a:lnTo>
                  <a:pt x="608" y="321"/>
                </a:lnTo>
                <a:lnTo>
                  <a:pt x="691" y="262"/>
                </a:lnTo>
                <a:lnTo>
                  <a:pt x="778" y="208"/>
                </a:lnTo>
                <a:lnTo>
                  <a:pt x="868" y="160"/>
                </a:lnTo>
                <a:lnTo>
                  <a:pt x="961" y="118"/>
                </a:lnTo>
                <a:lnTo>
                  <a:pt x="1056" y="82"/>
                </a:lnTo>
                <a:lnTo>
                  <a:pt x="1153" y="53"/>
                </a:lnTo>
                <a:lnTo>
                  <a:pt x="1252" y="30"/>
                </a:lnTo>
                <a:lnTo>
                  <a:pt x="1352" y="13"/>
                </a:lnTo>
                <a:lnTo>
                  <a:pt x="1454" y="3"/>
                </a:lnTo>
                <a:lnTo>
                  <a:pt x="1556" y="0"/>
                </a:lnTo>
                <a:lnTo>
                  <a:pt x="1658" y="3"/>
                </a:lnTo>
                <a:lnTo>
                  <a:pt x="1759" y="13"/>
                </a:lnTo>
                <a:lnTo>
                  <a:pt x="1860" y="30"/>
                </a:lnTo>
                <a:lnTo>
                  <a:pt x="1959" y="53"/>
                </a:lnTo>
                <a:lnTo>
                  <a:pt x="2056" y="82"/>
                </a:lnTo>
                <a:lnTo>
                  <a:pt x="2151" y="118"/>
                </a:lnTo>
                <a:lnTo>
                  <a:pt x="2244" y="160"/>
                </a:lnTo>
                <a:lnTo>
                  <a:pt x="2334" y="208"/>
                </a:lnTo>
                <a:lnTo>
                  <a:pt x="2421" y="262"/>
                </a:lnTo>
                <a:lnTo>
                  <a:pt x="2503" y="321"/>
                </a:lnTo>
                <a:lnTo>
                  <a:pt x="2582" y="386"/>
                </a:lnTo>
                <a:lnTo>
                  <a:pt x="2656" y="455"/>
                </a:lnTo>
                <a:lnTo>
                  <a:pt x="2725" y="529"/>
                </a:lnTo>
                <a:lnTo>
                  <a:pt x="2790" y="608"/>
                </a:lnTo>
                <a:lnTo>
                  <a:pt x="2849" y="691"/>
                </a:lnTo>
                <a:lnTo>
                  <a:pt x="2903" y="778"/>
                </a:lnTo>
                <a:lnTo>
                  <a:pt x="2951" y="868"/>
                </a:lnTo>
                <a:lnTo>
                  <a:pt x="2993" y="961"/>
                </a:lnTo>
                <a:lnTo>
                  <a:pt x="3029" y="1056"/>
                </a:lnTo>
                <a:lnTo>
                  <a:pt x="3059" y="1153"/>
                </a:lnTo>
                <a:lnTo>
                  <a:pt x="3082" y="1252"/>
                </a:lnTo>
                <a:lnTo>
                  <a:pt x="3098" y="1352"/>
                </a:lnTo>
                <a:lnTo>
                  <a:pt x="3109" y="1454"/>
                </a:lnTo>
                <a:lnTo>
                  <a:pt x="3112" y="1556"/>
                </a:lnTo>
                <a:close/>
              </a:path>
            </a:pathLst>
          </a:custGeom>
          <a:solidFill>
            <a:srgbClr val="f8b620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1" lang="fr-FR" sz="4400" spc="-1" strike="noStrike">
                <a:solidFill>
                  <a:srgbClr val="7f59ae"/>
                </a:solidFill>
                <a:latin typeface="Noto Sans"/>
              </a:rPr>
              <a:t>4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8" name="PlaceHolder 2"/>
          <p:cNvSpPr>
            <a:spLocks noGrp="1"/>
          </p:cNvSpPr>
          <p:nvPr>
            <p:ph type="title"/>
          </p:nvPr>
        </p:nvSpPr>
        <p:spPr>
          <a:xfrm>
            <a:off x="180000" y="1565640"/>
            <a:ext cx="6120000" cy="258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283"/>
              </a:spcBef>
              <a:spcAft>
                <a:spcPts val="283"/>
              </a:spcAft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Noto Sans"/>
                <a:ea typeface="Noto Sans CJK SC"/>
              </a:rPr>
              <a:t>	</a:t>
            </a:r>
            <a:br>
              <a:rPr sz="1800"/>
            </a:br>
            <a:br>
              <a:rPr sz="1800"/>
            </a:br>
            <a:r>
              <a:rPr b="1" lang="fr-FR" sz="1300" spc="-1" strike="noStrike">
                <a:solidFill>
                  <a:srgbClr val="000000"/>
                </a:solidFill>
                <a:latin typeface="Noto Sans"/>
                <a:ea typeface="Noto Sans CJK SC"/>
              </a:rPr>
              <a:t>Il faut chercher la solution optimale dans cette ensemble infinie de solutions réalisables</a:t>
            </a:r>
            <a:r>
              <a:rPr b="0" lang="fr-FR" sz="13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br>
              <a:rPr sz="1300"/>
            </a:br>
            <a:r>
              <a:rPr b="0" lang="fr-FR" sz="1300" spc="-1" strike="noStrike">
                <a:solidFill>
                  <a:srgbClr val="000000"/>
                </a:solidFill>
                <a:latin typeface="Noto Sans"/>
                <a:ea typeface="Noto Sans CJK SC"/>
              </a:rPr>
              <a:t>Si une solution optimale existe, elle </a:t>
            </a:r>
            <a:r>
              <a:rPr b="0" lang="fr-FR" sz="13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  <a:ea typeface="Noto Sans CJK SC"/>
              </a:rPr>
              <a:t>se trouve toujours à un sommet (vertex) </a:t>
            </a:r>
            <a:r>
              <a:rPr b="0" lang="fr-FR" sz="1300" spc="-1" strike="noStrike">
                <a:solidFill>
                  <a:srgbClr val="000000"/>
                </a:solidFill>
                <a:latin typeface="Noto Sans"/>
                <a:ea typeface="Noto Sans CJK SC"/>
              </a:rPr>
              <a:t>de la Région Réalisable D.</a:t>
            </a:r>
            <a:br>
              <a:rPr sz="1300"/>
            </a:br>
            <a:br>
              <a:rPr sz="1300"/>
            </a:br>
            <a:r>
              <a:rPr b="0" lang="fr-FR" sz="1300" spc="-1" strike="noStrike">
                <a:solidFill>
                  <a:srgbClr val="000000"/>
                </a:solidFill>
                <a:latin typeface="Noto Sans"/>
                <a:ea typeface="Noto Sans CJK SC"/>
              </a:rPr>
              <a:t> </a:t>
            </a:r>
            <a:br>
              <a:rPr sz="1300"/>
            </a:br>
            <a:br>
              <a:rPr sz="1800"/>
            </a:br>
            <a:endParaRPr b="0" lang="fr-FR" sz="13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09" name=""/>
          <p:cNvSpPr txBox="1"/>
          <p:nvPr/>
        </p:nvSpPr>
        <p:spPr>
          <a:xfrm>
            <a:off x="149400" y="3240000"/>
            <a:ext cx="5970600" cy="189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-» Chercher </a:t>
            </a:r>
            <a:r>
              <a:rPr b="0" lang="fr-FR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Noto Sans"/>
              </a:rPr>
              <a:t>tous les points sommets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de (D) et, parmi ceux-ci, choisir le point qui rend </a:t>
            </a:r>
            <a:r>
              <a:rPr b="1" lang="fr-FR" sz="1400" spc="-1" strike="noStrike">
                <a:solidFill>
                  <a:srgbClr val="c9211e"/>
                </a:solidFill>
                <a:latin typeface="Noto Sans"/>
              </a:rPr>
              <a:t>l'objectif Optimal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(maximum ou minimum) par deux méthodes :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   </a:t>
            </a:r>
            <a:r>
              <a:rPr b="1" lang="fr-FR" sz="1500" spc="-1" strike="noStrike">
                <a:solidFill>
                  <a:srgbClr val="2a6099"/>
                </a:solidFill>
                <a:latin typeface="Noto Sans"/>
              </a:rPr>
              <a:t>Méthode de recensement des Sommets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   </a:t>
            </a:r>
            <a:r>
              <a:rPr b="1" lang="fr-FR" sz="1500" spc="-1" strike="noStrike">
                <a:solidFill>
                  <a:srgbClr val="2a6099"/>
                </a:solidFill>
                <a:latin typeface="Noto Sans"/>
              </a:rPr>
              <a:t>Méthode des droites parallèles</a:t>
            </a:r>
            <a:endParaRPr b="0" lang="fr-FR" sz="1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0" name=""/>
          <p:cNvSpPr txBox="1"/>
          <p:nvPr/>
        </p:nvSpPr>
        <p:spPr>
          <a:xfrm>
            <a:off x="180000" y="1621800"/>
            <a:ext cx="4500000" cy="53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 u="sng">
                <a:solidFill>
                  <a:srgbClr val="c9211e"/>
                </a:solidFill>
                <a:uFillTx/>
                <a:latin typeface="Noto Sans"/>
                <a:ea typeface="Noto Sans CJK SC"/>
              </a:rPr>
              <a:t>Recherche de la Solution Optimale</a:t>
            </a:r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1" name=""/>
          <p:cNvSpPr/>
          <p:nvPr/>
        </p:nvSpPr>
        <p:spPr>
          <a:xfrm>
            <a:off x="0" y="5107680"/>
            <a:ext cx="3420000" cy="314640"/>
          </a:xfrm>
          <a:custGeom>
            <a:avLst/>
            <a:gdLst/>
            <a:ahLst/>
            <a:rect l="0" t="0" r="r" b="b"/>
            <a:pathLst>
              <a:path w="9500" h="874">
                <a:moveTo>
                  <a:pt x="4750" y="874"/>
                </a:moveTo>
                <a:lnTo>
                  <a:pt x="8587" y="874"/>
                </a:lnTo>
                <a:lnTo>
                  <a:pt x="8680" y="872"/>
                </a:lnTo>
                <a:lnTo>
                  <a:pt x="8769" y="866"/>
                </a:lnTo>
                <a:lnTo>
                  <a:pt x="8857" y="857"/>
                </a:lnTo>
                <a:lnTo>
                  <a:pt x="8942" y="844"/>
                </a:lnTo>
                <a:lnTo>
                  <a:pt x="9023" y="829"/>
                </a:lnTo>
                <a:lnTo>
                  <a:pt x="9095" y="810"/>
                </a:lnTo>
                <a:lnTo>
                  <a:pt x="9167" y="788"/>
                </a:lnTo>
                <a:lnTo>
                  <a:pt x="9232" y="764"/>
                </a:lnTo>
                <a:lnTo>
                  <a:pt x="9291" y="737"/>
                </a:lnTo>
                <a:lnTo>
                  <a:pt x="9345" y="709"/>
                </a:lnTo>
                <a:lnTo>
                  <a:pt x="9390" y="678"/>
                </a:lnTo>
                <a:lnTo>
                  <a:pt x="9427" y="645"/>
                </a:lnTo>
                <a:lnTo>
                  <a:pt x="9459" y="610"/>
                </a:lnTo>
                <a:lnTo>
                  <a:pt x="9481" y="575"/>
                </a:lnTo>
                <a:lnTo>
                  <a:pt x="9496" y="537"/>
                </a:lnTo>
                <a:lnTo>
                  <a:pt x="9500" y="499"/>
                </a:lnTo>
                <a:lnTo>
                  <a:pt x="9500" y="375"/>
                </a:lnTo>
                <a:lnTo>
                  <a:pt x="9496" y="337"/>
                </a:lnTo>
                <a:lnTo>
                  <a:pt x="9481" y="299"/>
                </a:lnTo>
                <a:lnTo>
                  <a:pt x="9459" y="264"/>
                </a:lnTo>
                <a:lnTo>
                  <a:pt x="9427" y="229"/>
                </a:lnTo>
                <a:lnTo>
                  <a:pt x="9390" y="196"/>
                </a:lnTo>
                <a:lnTo>
                  <a:pt x="9345" y="165"/>
                </a:lnTo>
                <a:lnTo>
                  <a:pt x="9291" y="137"/>
                </a:lnTo>
                <a:lnTo>
                  <a:pt x="9232" y="110"/>
                </a:lnTo>
                <a:lnTo>
                  <a:pt x="9167" y="86"/>
                </a:lnTo>
                <a:lnTo>
                  <a:pt x="9095" y="64"/>
                </a:lnTo>
                <a:lnTo>
                  <a:pt x="9023" y="45"/>
                </a:lnTo>
                <a:lnTo>
                  <a:pt x="8942" y="29"/>
                </a:lnTo>
                <a:lnTo>
                  <a:pt x="8857" y="17"/>
                </a:lnTo>
                <a:lnTo>
                  <a:pt x="8769" y="8"/>
                </a:lnTo>
                <a:lnTo>
                  <a:pt x="8680" y="2"/>
                </a:lnTo>
                <a:lnTo>
                  <a:pt x="8587" y="0"/>
                </a:lnTo>
                <a:lnTo>
                  <a:pt x="913" y="0"/>
                </a:lnTo>
                <a:lnTo>
                  <a:pt x="820" y="2"/>
                </a:lnTo>
                <a:lnTo>
                  <a:pt x="728" y="8"/>
                </a:lnTo>
                <a:lnTo>
                  <a:pt x="643" y="17"/>
                </a:lnTo>
                <a:lnTo>
                  <a:pt x="558" y="29"/>
                </a:lnTo>
                <a:lnTo>
                  <a:pt x="477" y="45"/>
                </a:lnTo>
                <a:lnTo>
                  <a:pt x="401" y="64"/>
                </a:lnTo>
                <a:lnTo>
                  <a:pt x="333" y="86"/>
                </a:lnTo>
                <a:lnTo>
                  <a:pt x="268" y="110"/>
                </a:lnTo>
                <a:lnTo>
                  <a:pt x="209" y="137"/>
                </a:lnTo>
                <a:lnTo>
                  <a:pt x="155" y="165"/>
                </a:lnTo>
                <a:lnTo>
                  <a:pt x="110" y="196"/>
                </a:lnTo>
                <a:lnTo>
                  <a:pt x="70" y="229"/>
                </a:lnTo>
                <a:lnTo>
                  <a:pt x="41" y="264"/>
                </a:lnTo>
                <a:lnTo>
                  <a:pt x="19" y="299"/>
                </a:lnTo>
                <a:lnTo>
                  <a:pt x="4" y="337"/>
                </a:lnTo>
                <a:lnTo>
                  <a:pt x="0" y="375"/>
                </a:lnTo>
                <a:lnTo>
                  <a:pt x="0" y="499"/>
                </a:lnTo>
                <a:lnTo>
                  <a:pt x="4" y="537"/>
                </a:lnTo>
                <a:lnTo>
                  <a:pt x="19" y="575"/>
                </a:lnTo>
                <a:lnTo>
                  <a:pt x="41" y="610"/>
                </a:lnTo>
                <a:lnTo>
                  <a:pt x="70" y="645"/>
                </a:lnTo>
                <a:lnTo>
                  <a:pt x="110" y="678"/>
                </a:lnTo>
                <a:lnTo>
                  <a:pt x="155" y="709"/>
                </a:lnTo>
                <a:lnTo>
                  <a:pt x="209" y="737"/>
                </a:lnTo>
                <a:lnTo>
                  <a:pt x="268" y="764"/>
                </a:lnTo>
                <a:lnTo>
                  <a:pt x="333" y="788"/>
                </a:lnTo>
                <a:lnTo>
                  <a:pt x="401" y="810"/>
                </a:lnTo>
                <a:lnTo>
                  <a:pt x="477" y="829"/>
                </a:lnTo>
                <a:lnTo>
                  <a:pt x="558" y="844"/>
                </a:lnTo>
                <a:lnTo>
                  <a:pt x="643" y="857"/>
                </a:lnTo>
                <a:lnTo>
                  <a:pt x="728" y="866"/>
                </a:lnTo>
                <a:lnTo>
                  <a:pt x="820" y="872"/>
                </a:lnTo>
                <a:lnTo>
                  <a:pt x="913" y="874"/>
                </a:lnTo>
                <a:lnTo>
                  <a:pt x="4750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zxx" sz="1400" spc="-1" strike="noStrike">
                <a:solidFill>
                  <a:srgbClr val="00a933"/>
                </a:solidFill>
                <a:latin typeface="Noto Sans"/>
                <a:ea typeface="Microsoft YaHei"/>
              </a:rPr>
              <a:t>S.SAHRAOUI         2025/2026     </a:t>
            </a:r>
            <a:r>
              <a:rPr b="1" lang="zxx" sz="1400" spc="-1" strike="noStrike">
                <a:solidFill>
                  <a:srgbClr val="00a933"/>
                </a:solidFill>
                <a:latin typeface="Noto Sans"/>
              </a:rPr>
              <a:t>L3 - SI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Application>LibreOffice/7.4.7.2$Linux_X86_64 LibreOffice_project/40$Build-2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2025-11-24T05:05:04Z</dcterms:created>
  <dc:creator/>
  <dc:description/>
  <dc:language>fr-FR</dc:language>
  <cp:lastModifiedBy/>
  <dcterms:modified xsi:type="dcterms:W3CDTF">2025-12-31T06:02:05Z</dcterms:modified>
  <cp:revision>54</cp:revision>
  <dc:subject/>
  <dc:title>Candy</dc:title>
</cp:coreProperties>
</file>