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handoutMasterIdLst>
    <p:handoutMasterId r:id="rId106"/>
  </p:handoutMasterIdLst>
  <p:sldIdLst>
    <p:sldId id="256" r:id="rId2"/>
    <p:sldId id="260" r:id="rId3"/>
    <p:sldId id="359" r:id="rId4"/>
    <p:sldId id="261" r:id="rId5"/>
    <p:sldId id="262" r:id="rId6"/>
    <p:sldId id="263" r:id="rId7"/>
    <p:sldId id="361" r:id="rId8"/>
    <p:sldId id="362" r:id="rId9"/>
    <p:sldId id="363" r:id="rId10"/>
    <p:sldId id="364" r:id="rId11"/>
    <p:sldId id="264" r:id="rId12"/>
    <p:sldId id="265" r:id="rId13"/>
    <p:sldId id="266" r:id="rId14"/>
    <p:sldId id="267" r:id="rId15"/>
    <p:sldId id="268" r:id="rId16"/>
    <p:sldId id="269" r:id="rId17"/>
    <p:sldId id="270" r:id="rId18"/>
    <p:sldId id="271" r:id="rId19"/>
    <p:sldId id="272"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273" r:id="rId34"/>
    <p:sldId id="274" r:id="rId35"/>
    <p:sldId id="275" r:id="rId36"/>
    <p:sldId id="276" r:id="rId37"/>
    <p:sldId id="277" r:id="rId38"/>
    <p:sldId id="285" r:id="rId39"/>
    <p:sldId id="286" r:id="rId40"/>
    <p:sldId id="287" r:id="rId41"/>
    <p:sldId id="288" r:id="rId42"/>
    <p:sldId id="289" r:id="rId43"/>
    <p:sldId id="290" r:id="rId44"/>
    <p:sldId id="297" r:id="rId45"/>
    <p:sldId id="298" r:id="rId46"/>
    <p:sldId id="301" r:id="rId47"/>
    <p:sldId id="302" r:id="rId48"/>
    <p:sldId id="303" r:id="rId49"/>
    <p:sldId id="304" r:id="rId50"/>
    <p:sldId id="305" r:id="rId51"/>
    <p:sldId id="307" r:id="rId52"/>
    <p:sldId id="360"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0" autoAdjust="0"/>
    <p:restoredTop sz="94660"/>
  </p:normalViewPr>
  <p:slideViewPr>
    <p:cSldViewPr>
      <p:cViewPr varScale="1">
        <p:scale>
          <a:sx n="70" d="100"/>
          <a:sy n="70" d="100"/>
        </p:scale>
        <p:origin x="1320" y="84"/>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29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0568D-D729-459D-BE12-97CE36D721AA}" type="datetimeFigureOut">
              <a:rPr lang="fr-FR" smtClean="0"/>
              <a:pPr/>
              <a:t>23/03/2021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B45CDD-32DD-4C09-9DA3-100B3B99D02A}" type="slidenum">
              <a:rPr lang="fr-FR" smtClean="0"/>
              <a:pPr/>
              <a:t>‹N°›</a:t>
            </a:fld>
            <a:endParaRPr lang="fr-FR"/>
          </a:p>
        </p:txBody>
      </p:sp>
    </p:spTree>
    <p:extLst>
      <p:ext uri="{BB962C8B-B14F-4D97-AF65-F5344CB8AC3E}">
        <p14:creationId xmlns:p14="http://schemas.microsoft.com/office/powerpoint/2010/main" val="302617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264E9-D822-47CE-B273-350EC72CA08D}" type="datetimeFigureOut">
              <a:rPr lang="fr-FR" smtClean="0"/>
              <a:pPr/>
              <a:t>23/03/2021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797C1-BECC-4EC0-8709-E9F241578E5F}" type="slidenum">
              <a:rPr lang="fr-FR" smtClean="0"/>
              <a:pPr/>
              <a:t>‹N°›</a:t>
            </a:fld>
            <a:endParaRPr lang="fr-FR"/>
          </a:p>
        </p:txBody>
      </p:sp>
    </p:spTree>
    <p:extLst>
      <p:ext uri="{BB962C8B-B14F-4D97-AF65-F5344CB8AC3E}">
        <p14:creationId xmlns:p14="http://schemas.microsoft.com/office/powerpoint/2010/main" val="55232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a:t>
            </a:fld>
            <a:endParaRPr lang="fr-FR" dirty="0"/>
          </a:p>
        </p:txBody>
      </p:sp>
    </p:spTree>
    <p:extLst>
      <p:ext uri="{BB962C8B-B14F-4D97-AF65-F5344CB8AC3E}">
        <p14:creationId xmlns:p14="http://schemas.microsoft.com/office/powerpoint/2010/main" val="128323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11</a:t>
            </a:fld>
            <a:endParaRPr lang="fr-FR" dirty="0"/>
          </a:p>
        </p:txBody>
      </p:sp>
    </p:spTree>
    <p:extLst>
      <p:ext uri="{BB962C8B-B14F-4D97-AF65-F5344CB8AC3E}">
        <p14:creationId xmlns:p14="http://schemas.microsoft.com/office/powerpoint/2010/main" val="19407792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101</a:t>
            </a:fld>
            <a:endParaRPr lang="fr-FR" dirty="0"/>
          </a:p>
        </p:txBody>
      </p:sp>
    </p:spTree>
    <p:extLst>
      <p:ext uri="{BB962C8B-B14F-4D97-AF65-F5344CB8AC3E}">
        <p14:creationId xmlns:p14="http://schemas.microsoft.com/office/powerpoint/2010/main" val="866371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102</a:t>
            </a:fld>
            <a:endParaRPr lang="fr-FR" dirty="0"/>
          </a:p>
        </p:txBody>
      </p:sp>
    </p:spTree>
    <p:extLst>
      <p:ext uri="{BB962C8B-B14F-4D97-AF65-F5344CB8AC3E}">
        <p14:creationId xmlns:p14="http://schemas.microsoft.com/office/powerpoint/2010/main" val="35942585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103</a:t>
            </a:fld>
            <a:endParaRPr lang="fr-FR" dirty="0"/>
          </a:p>
        </p:txBody>
      </p:sp>
    </p:spTree>
    <p:extLst>
      <p:ext uri="{BB962C8B-B14F-4D97-AF65-F5344CB8AC3E}">
        <p14:creationId xmlns:p14="http://schemas.microsoft.com/office/powerpoint/2010/main" val="39811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12</a:t>
            </a:fld>
            <a:endParaRPr lang="fr-FR" dirty="0"/>
          </a:p>
        </p:txBody>
      </p:sp>
    </p:spTree>
    <p:extLst>
      <p:ext uri="{BB962C8B-B14F-4D97-AF65-F5344CB8AC3E}">
        <p14:creationId xmlns:p14="http://schemas.microsoft.com/office/powerpoint/2010/main" val="405477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13</a:t>
            </a:fld>
            <a:endParaRPr lang="fr-FR" dirty="0"/>
          </a:p>
        </p:txBody>
      </p:sp>
    </p:spTree>
    <p:extLst>
      <p:ext uri="{BB962C8B-B14F-4D97-AF65-F5344CB8AC3E}">
        <p14:creationId xmlns:p14="http://schemas.microsoft.com/office/powerpoint/2010/main" val="358461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14</a:t>
            </a:fld>
            <a:endParaRPr lang="fr-FR" dirty="0"/>
          </a:p>
        </p:txBody>
      </p:sp>
    </p:spTree>
    <p:extLst>
      <p:ext uri="{BB962C8B-B14F-4D97-AF65-F5344CB8AC3E}">
        <p14:creationId xmlns:p14="http://schemas.microsoft.com/office/powerpoint/2010/main" val="328720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15</a:t>
            </a:fld>
            <a:endParaRPr lang="fr-FR" dirty="0"/>
          </a:p>
        </p:txBody>
      </p:sp>
    </p:spTree>
    <p:extLst>
      <p:ext uri="{BB962C8B-B14F-4D97-AF65-F5344CB8AC3E}">
        <p14:creationId xmlns:p14="http://schemas.microsoft.com/office/powerpoint/2010/main" val="125024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16</a:t>
            </a:fld>
            <a:endParaRPr lang="fr-FR" dirty="0"/>
          </a:p>
        </p:txBody>
      </p:sp>
    </p:spTree>
    <p:extLst>
      <p:ext uri="{BB962C8B-B14F-4D97-AF65-F5344CB8AC3E}">
        <p14:creationId xmlns:p14="http://schemas.microsoft.com/office/powerpoint/2010/main" val="420404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17</a:t>
            </a:fld>
            <a:endParaRPr lang="fr-FR" dirty="0"/>
          </a:p>
        </p:txBody>
      </p:sp>
    </p:spTree>
    <p:extLst>
      <p:ext uri="{BB962C8B-B14F-4D97-AF65-F5344CB8AC3E}">
        <p14:creationId xmlns:p14="http://schemas.microsoft.com/office/powerpoint/2010/main" val="367526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18</a:t>
            </a:fld>
            <a:endParaRPr lang="fr-FR" dirty="0"/>
          </a:p>
        </p:txBody>
      </p:sp>
    </p:spTree>
    <p:extLst>
      <p:ext uri="{BB962C8B-B14F-4D97-AF65-F5344CB8AC3E}">
        <p14:creationId xmlns:p14="http://schemas.microsoft.com/office/powerpoint/2010/main" val="1597759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19</a:t>
            </a:fld>
            <a:endParaRPr lang="fr-FR" dirty="0"/>
          </a:p>
        </p:txBody>
      </p:sp>
    </p:spTree>
    <p:extLst>
      <p:ext uri="{BB962C8B-B14F-4D97-AF65-F5344CB8AC3E}">
        <p14:creationId xmlns:p14="http://schemas.microsoft.com/office/powerpoint/2010/main" val="278825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20</a:t>
            </a:fld>
            <a:endParaRPr lang="fr-FR" dirty="0"/>
          </a:p>
        </p:txBody>
      </p:sp>
    </p:spTree>
    <p:extLst>
      <p:ext uri="{BB962C8B-B14F-4D97-AF65-F5344CB8AC3E}">
        <p14:creationId xmlns:p14="http://schemas.microsoft.com/office/powerpoint/2010/main" val="103754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a:t>
            </a:fld>
            <a:endParaRPr lang="fr-FR" dirty="0"/>
          </a:p>
        </p:txBody>
      </p:sp>
    </p:spTree>
    <p:extLst>
      <p:ext uri="{BB962C8B-B14F-4D97-AF65-F5344CB8AC3E}">
        <p14:creationId xmlns:p14="http://schemas.microsoft.com/office/powerpoint/2010/main" val="360745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21</a:t>
            </a:fld>
            <a:endParaRPr lang="fr-FR" dirty="0"/>
          </a:p>
        </p:txBody>
      </p:sp>
    </p:spTree>
    <p:extLst>
      <p:ext uri="{BB962C8B-B14F-4D97-AF65-F5344CB8AC3E}">
        <p14:creationId xmlns:p14="http://schemas.microsoft.com/office/powerpoint/2010/main" val="335220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22</a:t>
            </a:fld>
            <a:endParaRPr lang="fr-FR" dirty="0"/>
          </a:p>
        </p:txBody>
      </p:sp>
    </p:spTree>
    <p:extLst>
      <p:ext uri="{BB962C8B-B14F-4D97-AF65-F5344CB8AC3E}">
        <p14:creationId xmlns:p14="http://schemas.microsoft.com/office/powerpoint/2010/main" val="2451901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23</a:t>
            </a:fld>
            <a:endParaRPr lang="fr-FR" dirty="0"/>
          </a:p>
        </p:txBody>
      </p:sp>
    </p:spTree>
    <p:extLst>
      <p:ext uri="{BB962C8B-B14F-4D97-AF65-F5344CB8AC3E}">
        <p14:creationId xmlns:p14="http://schemas.microsoft.com/office/powerpoint/2010/main" val="263411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24</a:t>
            </a:fld>
            <a:endParaRPr lang="fr-FR" dirty="0"/>
          </a:p>
        </p:txBody>
      </p:sp>
    </p:spTree>
    <p:extLst>
      <p:ext uri="{BB962C8B-B14F-4D97-AF65-F5344CB8AC3E}">
        <p14:creationId xmlns:p14="http://schemas.microsoft.com/office/powerpoint/2010/main" val="181562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25</a:t>
            </a:fld>
            <a:endParaRPr lang="fr-FR" dirty="0"/>
          </a:p>
        </p:txBody>
      </p:sp>
    </p:spTree>
    <p:extLst>
      <p:ext uri="{BB962C8B-B14F-4D97-AF65-F5344CB8AC3E}">
        <p14:creationId xmlns:p14="http://schemas.microsoft.com/office/powerpoint/2010/main" val="2858442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26</a:t>
            </a:fld>
            <a:endParaRPr lang="fr-FR" dirty="0"/>
          </a:p>
        </p:txBody>
      </p:sp>
    </p:spTree>
    <p:extLst>
      <p:ext uri="{BB962C8B-B14F-4D97-AF65-F5344CB8AC3E}">
        <p14:creationId xmlns:p14="http://schemas.microsoft.com/office/powerpoint/2010/main" val="3348040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27</a:t>
            </a:fld>
            <a:endParaRPr lang="fr-FR" dirty="0"/>
          </a:p>
        </p:txBody>
      </p:sp>
    </p:spTree>
    <p:extLst>
      <p:ext uri="{BB962C8B-B14F-4D97-AF65-F5344CB8AC3E}">
        <p14:creationId xmlns:p14="http://schemas.microsoft.com/office/powerpoint/2010/main" val="2406133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28</a:t>
            </a:fld>
            <a:endParaRPr lang="fr-FR" dirty="0"/>
          </a:p>
        </p:txBody>
      </p:sp>
    </p:spTree>
    <p:extLst>
      <p:ext uri="{BB962C8B-B14F-4D97-AF65-F5344CB8AC3E}">
        <p14:creationId xmlns:p14="http://schemas.microsoft.com/office/powerpoint/2010/main" val="1756211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29</a:t>
            </a:fld>
            <a:endParaRPr lang="fr-FR" dirty="0"/>
          </a:p>
        </p:txBody>
      </p:sp>
    </p:spTree>
    <p:extLst>
      <p:ext uri="{BB962C8B-B14F-4D97-AF65-F5344CB8AC3E}">
        <p14:creationId xmlns:p14="http://schemas.microsoft.com/office/powerpoint/2010/main" val="2263406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30</a:t>
            </a:fld>
            <a:endParaRPr lang="fr-FR" dirty="0"/>
          </a:p>
        </p:txBody>
      </p:sp>
    </p:spTree>
    <p:extLst>
      <p:ext uri="{BB962C8B-B14F-4D97-AF65-F5344CB8AC3E}">
        <p14:creationId xmlns:p14="http://schemas.microsoft.com/office/powerpoint/2010/main" val="264424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a:t>
            </a:fld>
            <a:endParaRPr lang="fr-FR" dirty="0"/>
          </a:p>
        </p:txBody>
      </p:sp>
    </p:spTree>
    <p:extLst>
      <p:ext uri="{BB962C8B-B14F-4D97-AF65-F5344CB8AC3E}">
        <p14:creationId xmlns:p14="http://schemas.microsoft.com/office/powerpoint/2010/main" val="133611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31</a:t>
            </a:fld>
            <a:endParaRPr lang="fr-FR" dirty="0"/>
          </a:p>
        </p:txBody>
      </p:sp>
    </p:spTree>
    <p:extLst>
      <p:ext uri="{BB962C8B-B14F-4D97-AF65-F5344CB8AC3E}">
        <p14:creationId xmlns:p14="http://schemas.microsoft.com/office/powerpoint/2010/main" val="2331477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32</a:t>
            </a:fld>
            <a:endParaRPr lang="fr-FR" dirty="0"/>
          </a:p>
        </p:txBody>
      </p:sp>
    </p:spTree>
    <p:extLst>
      <p:ext uri="{BB962C8B-B14F-4D97-AF65-F5344CB8AC3E}">
        <p14:creationId xmlns:p14="http://schemas.microsoft.com/office/powerpoint/2010/main" val="803967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33</a:t>
            </a:fld>
            <a:endParaRPr lang="fr-FR" dirty="0"/>
          </a:p>
        </p:txBody>
      </p:sp>
    </p:spTree>
    <p:extLst>
      <p:ext uri="{BB962C8B-B14F-4D97-AF65-F5344CB8AC3E}">
        <p14:creationId xmlns:p14="http://schemas.microsoft.com/office/powerpoint/2010/main" val="3054901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34</a:t>
            </a:fld>
            <a:endParaRPr lang="fr-FR" dirty="0"/>
          </a:p>
        </p:txBody>
      </p:sp>
    </p:spTree>
    <p:extLst>
      <p:ext uri="{BB962C8B-B14F-4D97-AF65-F5344CB8AC3E}">
        <p14:creationId xmlns:p14="http://schemas.microsoft.com/office/powerpoint/2010/main" val="4016056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35</a:t>
            </a:fld>
            <a:endParaRPr lang="fr-FR" dirty="0"/>
          </a:p>
        </p:txBody>
      </p:sp>
    </p:spTree>
    <p:extLst>
      <p:ext uri="{BB962C8B-B14F-4D97-AF65-F5344CB8AC3E}">
        <p14:creationId xmlns:p14="http://schemas.microsoft.com/office/powerpoint/2010/main" val="2927622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36</a:t>
            </a:fld>
            <a:endParaRPr lang="fr-FR" dirty="0"/>
          </a:p>
        </p:txBody>
      </p:sp>
    </p:spTree>
    <p:extLst>
      <p:ext uri="{BB962C8B-B14F-4D97-AF65-F5344CB8AC3E}">
        <p14:creationId xmlns:p14="http://schemas.microsoft.com/office/powerpoint/2010/main" val="816713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37</a:t>
            </a:fld>
            <a:endParaRPr lang="fr-FR" dirty="0"/>
          </a:p>
        </p:txBody>
      </p:sp>
    </p:spTree>
    <p:extLst>
      <p:ext uri="{BB962C8B-B14F-4D97-AF65-F5344CB8AC3E}">
        <p14:creationId xmlns:p14="http://schemas.microsoft.com/office/powerpoint/2010/main" val="408876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38</a:t>
            </a:fld>
            <a:endParaRPr lang="fr-FR" dirty="0"/>
          </a:p>
        </p:txBody>
      </p:sp>
    </p:spTree>
    <p:extLst>
      <p:ext uri="{BB962C8B-B14F-4D97-AF65-F5344CB8AC3E}">
        <p14:creationId xmlns:p14="http://schemas.microsoft.com/office/powerpoint/2010/main" val="418234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39</a:t>
            </a:fld>
            <a:endParaRPr lang="fr-FR" dirty="0"/>
          </a:p>
        </p:txBody>
      </p:sp>
    </p:spTree>
    <p:extLst>
      <p:ext uri="{BB962C8B-B14F-4D97-AF65-F5344CB8AC3E}">
        <p14:creationId xmlns:p14="http://schemas.microsoft.com/office/powerpoint/2010/main" val="1366563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40</a:t>
            </a:fld>
            <a:endParaRPr lang="fr-FR" dirty="0"/>
          </a:p>
        </p:txBody>
      </p:sp>
    </p:spTree>
    <p:extLst>
      <p:ext uri="{BB962C8B-B14F-4D97-AF65-F5344CB8AC3E}">
        <p14:creationId xmlns:p14="http://schemas.microsoft.com/office/powerpoint/2010/main" val="422193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a:t>
            </a:fld>
            <a:endParaRPr lang="fr-FR" dirty="0"/>
          </a:p>
        </p:txBody>
      </p:sp>
    </p:spTree>
    <p:extLst>
      <p:ext uri="{BB962C8B-B14F-4D97-AF65-F5344CB8AC3E}">
        <p14:creationId xmlns:p14="http://schemas.microsoft.com/office/powerpoint/2010/main" val="2283038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41</a:t>
            </a:fld>
            <a:endParaRPr lang="fr-FR" dirty="0"/>
          </a:p>
        </p:txBody>
      </p:sp>
    </p:spTree>
    <p:extLst>
      <p:ext uri="{BB962C8B-B14F-4D97-AF65-F5344CB8AC3E}">
        <p14:creationId xmlns:p14="http://schemas.microsoft.com/office/powerpoint/2010/main" val="3453975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42</a:t>
            </a:fld>
            <a:endParaRPr lang="fr-FR" dirty="0"/>
          </a:p>
        </p:txBody>
      </p:sp>
    </p:spTree>
    <p:extLst>
      <p:ext uri="{BB962C8B-B14F-4D97-AF65-F5344CB8AC3E}">
        <p14:creationId xmlns:p14="http://schemas.microsoft.com/office/powerpoint/2010/main" val="1770489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43</a:t>
            </a:fld>
            <a:endParaRPr lang="fr-FR" dirty="0"/>
          </a:p>
        </p:txBody>
      </p:sp>
    </p:spTree>
    <p:extLst>
      <p:ext uri="{BB962C8B-B14F-4D97-AF65-F5344CB8AC3E}">
        <p14:creationId xmlns:p14="http://schemas.microsoft.com/office/powerpoint/2010/main" val="1212298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44</a:t>
            </a:fld>
            <a:endParaRPr lang="fr-FR" dirty="0"/>
          </a:p>
        </p:txBody>
      </p:sp>
    </p:spTree>
    <p:extLst>
      <p:ext uri="{BB962C8B-B14F-4D97-AF65-F5344CB8AC3E}">
        <p14:creationId xmlns:p14="http://schemas.microsoft.com/office/powerpoint/2010/main" val="931819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45</a:t>
            </a:fld>
            <a:endParaRPr lang="fr-FR" dirty="0"/>
          </a:p>
        </p:txBody>
      </p:sp>
    </p:spTree>
    <p:extLst>
      <p:ext uri="{BB962C8B-B14F-4D97-AF65-F5344CB8AC3E}">
        <p14:creationId xmlns:p14="http://schemas.microsoft.com/office/powerpoint/2010/main" val="3524089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46</a:t>
            </a:fld>
            <a:endParaRPr lang="fr-FR" dirty="0"/>
          </a:p>
        </p:txBody>
      </p:sp>
    </p:spTree>
    <p:extLst>
      <p:ext uri="{BB962C8B-B14F-4D97-AF65-F5344CB8AC3E}">
        <p14:creationId xmlns:p14="http://schemas.microsoft.com/office/powerpoint/2010/main" val="916307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47</a:t>
            </a:fld>
            <a:endParaRPr lang="fr-FR" dirty="0"/>
          </a:p>
        </p:txBody>
      </p:sp>
    </p:spTree>
    <p:extLst>
      <p:ext uri="{BB962C8B-B14F-4D97-AF65-F5344CB8AC3E}">
        <p14:creationId xmlns:p14="http://schemas.microsoft.com/office/powerpoint/2010/main" val="673872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48</a:t>
            </a:fld>
            <a:endParaRPr lang="fr-FR" dirty="0"/>
          </a:p>
        </p:txBody>
      </p:sp>
    </p:spTree>
    <p:extLst>
      <p:ext uri="{BB962C8B-B14F-4D97-AF65-F5344CB8AC3E}">
        <p14:creationId xmlns:p14="http://schemas.microsoft.com/office/powerpoint/2010/main" val="1076246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49</a:t>
            </a:fld>
            <a:endParaRPr lang="fr-FR" dirty="0"/>
          </a:p>
        </p:txBody>
      </p:sp>
    </p:spTree>
    <p:extLst>
      <p:ext uri="{BB962C8B-B14F-4D97-AF65-F5344CB8AC3E}">
        <p14:creationId xmlns:p14="http://schemas.microsoft.com/office/powerpoint/2010/main" val="458566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50</a:t>
            </a:fld>
            <a:endParaRPr lang="fr-FR" dirty="0"/>
          </a:p>
        </p:txBody>
      </p:sp>
    </p:spTree>
    <p:extLst>
      <p:ext uri="{BB962C8B-B14F-4D97-AF65-F5344CB8AC3E}">
        <p14:creationId xmlns:p14="http://schemas.microsoft.com/office/powerpoint/2010/main" val="385872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a:t>
            </a:fld>
            <a:endParaRPr lang="fr-FR" dirty="0"/>
          </a:p>
        </p:txBody>
      </p:sp>
    </p:spTree>
    <p:extLst>
      <p:ext uri="{BB962C8B-B14F-4D97-AF65-F5344CB8AC3E}">
        <p14:creationId xmlns:p14="http://schemas.microsoft.com/office/powerpoint/2010/main" val="3353684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51</a:t>
            </a:fld>
            <a:endParaRPr lang="fr-FR" dirty="0"/>
          </a:p>
        </p:txBody>
      </p:sp>
    </p:spTree>
    <p:extLst>
      <p:ext uri="{BB962C8B-B14F-4D97-AF65-F5344CB8AC3E}">
        <p14:creationId xmlns:p14="http://schemas.microsoft.com/office/powerpoint/2010/main" val="21003201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52</a:t>
            </a:fld>
            <a:endParaRPr lang="fr-FR" dirty="0"/>
          </a:p>
        </p:txBody>
      </p:sp>
    </p:spTree>
    <p:extLst>
      <p:ext uri="{BB962C8B-B14F-4D97-AF65-F5344CB8AC3E}">
        <p14:creationId xmlns:p14="http://schemas.microsoft.com/office/powerpoint/2010/main" val="1710114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53</a:t>
            </a:fld>
            <a:endParaRPr lang="fr-FR" dirty="0"/>
          </a:p>
        </p:txBody>
      </p:sp>
    </p:spTree>
    <p:extLst>
      <p:ext uri="{BB962C8B-B14F-4D97-AF65-F5344CB8AC3E}">
        <p14:creationId xmlns:p14="http://schemas.microsoft.com/office/powerpoint/2010/main" val="1246317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54</a:t>
            </a:fld>
            <a:endParaRPr lang="fr-FR" dirty="0"/>
          </a:p>
        </p:txBody>
      </p:sp>
    </p:spTree>
    <p:extLst>
      <p:ext uri="{BB962C8B-B14F-4D97-AF65-F5344CB8AC3E}">
        <p14:creationId xmlns:p14="http://schemas.microsoft.com/office/powerpoint/2010/main" val="554633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55</a:t>
            </a:fld>
            <a:endParaRPr lang="fr-FR" dirty="0"/>
          </a:p>
        </p:txBody>
      </p:sp>
    </p:spTree>
    <p:extLst>
      <p:ext uri="{BB962C8B-B14F-4D97-AF65-F5344CB8AC3E}">
        <p14:creationId xmlns:p14="http://schemas.microsoft.com/office/powerpoint/2010/main" val="3826189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56</a:t>
            </a:fld>
            <a:endParaRPr lang="fr-FR" dirty="0"/>
          </a:p>
        </p:txBody>
      </p:sp>
    </p:spTree>
    <p:extLst>
      <p:ext uri="{BB962C8B-B14F-4D97-AF65-F5344CB8AC3E}">
        <p14:creationId xmlns:p14="http://schemas.microsoft.com/office/powerpoint/2010/main" val="26185037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57</a:t>
            </a:fld>
            <a:endParaRPr lang="fr-FR" dirty="0"/>
          </a:p>
        </p:txBody>
      </p:sp>
    </p:spTree>
    <p:extLst>
      <p:ext uri="{BB962C8B-B14F-4D97-AF65-F5344CB8AC3E}">
        <p14:creationId xmlns:p14="http://schemas.microsoft.com/office/powerpoint/2010/main" val="294632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58</a:t>
            </a:fld>
            <a:endParaRPr lang="fr-FR" dirty="0"/>
          </a:p>
        </p:txBody>
      </p:sp>
    </p:spTree>
    <p:extLst>
      <p:ext uri="{BB962C8B-B14F-4D97-AF65-F5344CB8AC3E}">
        <p14:creationId xmlns:p14="http://schemas.microsoft.com/office/powerpoint/2010/main" val="3388041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59</a:t>
            </a:fld>
            <a:endParaRPr lang="fr-FR" dirty="0"/>
          </a:p>
        </p:txBody>
      </p:sp>
    </p:spTree>
    <p:extLst>
      <p:ext uri="{BB962C8B-B14F-4D97-AF65-F5344CB8AC3E}">
        <p14:creationId xmlns:p14="http://schemas.microsoft.com/office/powerpoint/2010/main" val="24615360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60</a:t>
            </a:fld>
            <a:endParaRPr lang="fr-FR" dirty="0"/>
          </a:p>
        </p:txBody>
      </p:sp>
    </p:spTree>
    <p:extLst>
      <p:ext uri="{BB962C8B-B14F-4D97-AF65-F5344CB8AC3E}">
        <p14:creationId xmlns:p14="http://schemas.microsoft.com/office/powerpoint/2010/main" val="408643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a:t>
            </a:fld>
            <a:endParaRPr lang="fr-FR" dirty="0"/>
          </a:p>
        </p:txBody>
      </p:sp>
    </p:spTree>
    <p:extLst>
      <p:ext uri="{BB962C8B-B14F-4D97-AF65-F5344CB8AC3E}">
        <p14:creationId xmlns:p14="http://schemas.microsoft.com/office/powerpoint/2010/main" val="4126498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61</a:t>
            </a:fld>
            <a:endParaRPr lang="fr-FR" dirty="0"/>
          </a:p>
        </p:txBody>
      </p:sp>
    </p:spTree>
    <p:extLst>
      <p:ext uri="{BB962C8B-B14F-4D97-AF65-F5344CB8AC3E}">
        <p14:creationId xmlns:p14="http://schemas.microsoft.com/office/powerpoint/2010/main" val="2000022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62</a:t>
            </a:fld>
            <a:endParaRPr lang="fr-FR" dirty="0"/>
          </a:p>
        </p:txBody>
      </p:sp>
    </p:spTree>
    <p:extLst>
      <p:ext uri="{BB962C8B-B14F-4D97-AF65-F5344CB8AC3E}">
        <p14:creationId xmlns:p14="http://schemas.microsoft.com/office/powerpoint/2010/main" val="5845237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63</a:t>
            </a:fld>
            <a:endParaRPr lang="fr-FR" dirty="0"/>
          </a:p>
        </p:txBody>
      </p:sp>
    </p:spTree>
    <p:extLst>
      <p:ext uri="{BB962C8B-B14F-4D97-AF65-F5344CB8AC3E}">
        <p14:creationId xmlns:p14="http://schemas.microsoft.com/office/powerpoint/2010/main" val="14913506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64</a:t>
            </a:fld>
            <a:endParaRPr lang="fr-FR" dirty="0"/>
          </a:p>
        </p:txBody>
      </p:sp>
    </p:spTree>
    <p:extLst>
      <p:ext uri="{BB962C8B-B14F-4D97-AF65-F5344CB8AC3E}">
        <p14:creationId xmlns:p14="http://schemas.microsoft.com/office/powerpoint/2010/main" val="18319960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65</a:t>
            </a:fld>
            <a:endParaRPr lang="fr-FR" dirty="0"/>
          </a:p>
        </p:txBody>
      </p:sp>
    </p:spTree>
    <p:extLst>
      <p:ext uri="{BB962C8B-B14F-4D97-AF65-F5344CB8AC3E}">
        <p14:creationId xmlns:p14="http://schemas.microsoft.com/office/powerpoint/2010/main" val="12392928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66</a:t>
            </a:fld>
            <a:endParaRPr lang="fr-FR" dirty="0"/>
          </a:p>
        </p:txBody>
      </p:sp>
    </p:spTree>
    <p:extLst>
      <p:ext uri="{BB962C8B-B14F-4D97-AF65-F5344CB8AC3E}">
        <p14:creationId xmlns:p14="http://schemas.microsoft.com/office/powerpoint/2010/main" val="5073048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67</a:t>
            </a:fld>
            <a:endParaRPr lang="fr-FR" dirty="0"/>
          </a:p>
        </p:txBody>
      </p:sp>
    </p:spTree>
    <p:extLst>
      <p:ext uri="{BB962C8B-B14F-4D97-AF65-F5344CB8AC3E}">
        <p14:creationId xmlns:p14="http://schemas.microsoft.com/office/powerpoint/2010/main" val="41138075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68</a:t>
            </a:fld>
            <a:endParaRPr lang="fr-FR" dirty="0"/>
          </a:p>
        </p:txBody>
      </p:sp>
    </p:spTree>
    <p:extLst>
      <p:ext uri="{BB962C8B-B14F-4D97-AF65-F5344CB8AC3E}">
        <p14:creationId xmlns:p14="http://schemas.microsoft.com/office/powerpoint/2010/main" val="9801444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69</a:t>
            </a:fld>
            <a:endParaRPr lang="fr-FR" dirty="0"/>
          </a:p>
        </p:txBody>
      </p:sp>
    </p:spTree>
    <p:extLst>
      <p:ext uri="{BB962C8B-B14F-4D97-AF65-F5344CB8AC3E}">
        <p14:creationId xmlns:p14="http://schemas.microsoft.com/office/powerpoint/2010/main" val="13740848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70</a:t>
            </a:fld>
            <a:endParaRPr lang="fr-FR" dirty="0"/>
          </a:p>
        </p:txBody>
      </p:sp>
    </p:spTree>
    <p:extLst>
      <p:ext uri="{BB962C8B-B14F-4D97-AF65-F5344CB8AC3E}">
        <p14:creationId xmlns:p14="http://schemas.microsoft.com/office/powerpoint/2010/main" val="255330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a:t>
            </a:fld>
            <a:endParaRPr lang="fr-FR" dirty="0"/>
          </a:p>
        </p:txBody>
      </p:sp>
    </p:spTree>
    <p:extLst>
      <p:ext uri="{BB962C8B-B14F-4D97-AF65-F5344CB8AC3E}">
        <p14:creationId xmlns:p14="http://schemas.microsoft.com/office/powerpoint/2010/main" val="303035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71</a:t>
            </a:fld>
            <a:endParaRPr lang="fr-FR" dirty="0"/>
          </a:p>
        </p:txBody>
      </p:sp>
    </p:spTree>
    <p:extLst>
      <p:ext uri="{BB962C8B-B14F-4D97-AF65-F5344CB8AC3E}">
        <p14:creationId xmlns:p14="http://schemas.microsoft.com/office/powerpoint/2010/main" val="19906812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72</a:t>
            </a:fld>
            <a:endParaRPr lang="fr-FR" dirty="0"/>
          </a:p>
        </p:txBody>
      </p:sp>
    </p:spTree>
    <p:extLst>
      <p:ext uri="{BB962C8B-B14F-4D97-AF65-F5344CB8AC3E}">
        <p14:creationId xmlns:p14="http://schemas.microsoft.com/office/powerpoint/2010/main" val="2864925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73</a:t>
            </a:fld>
            <a:endParaRPr lang="fr-FR" dirty="0"/>
          </a:p>
        </p:txBody>
      </p:sp>
    </p:spTree>
    <p:extLst>
      <p:ext uri="{BB962C8B-B14F-4D97-AF65-F5344CB8AC3E}">
        <p14:creationId xmlns:p14="http://schemas.microsoft.com/office/powerpoint/2010/main" val="25739097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74</a:t>
            </a:fld>
            <a:endParaRPr lang="fr-FR" dirty="0"/>
          </a:p>
        </p:txBody>
      </p:sp>
    </p:spTree>
    <p:extLst>
      <p:ext uri="{BB962C8B-B14F-4D97-AF65-F5344CB8AC3E}">
        <p14:creationId xmlns:p14="http://schemas.microsoft.com/office/powerpoint/2010/main" val="25785800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75</a:t>
            </a:fld>
            <a:endParaRPr lang="fr-FR" dirty="0"/>
          </a:p>
        </p:txBody>
      </p:sp>
    </p:spTree>
    <p:extLst>
      <p:ext uri="{BB962C8B-B14F-4D97-AF65-F5344CB8AC3E}">
        <p14:creationId xmlns:p14="http://schemas.microsoft.com/office/powerpoint/2010/main" val="31181377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76</a:t>
            </a:fld>
            <a:endParaRPr lang="fr-FR" dirty="0"/>
          </a:p>
        </p:txBody>
      </p:sp>
    </p:spTree>
    <p:extLst>
      <p:ext uri="{BB962C8B-B14F-4D97-AF65-F5344CB8AC3E}">
        <p14:creationId xmlns:p14="http://schemas.microsoft.com/office/powerpoint/2010/main" val="14626775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77</a:t>
            </a:fld>
            <a:endParaRPr lang="fr-FR" dirty="0"/>
          </a:p>
        </p:txBody>
      </p:sp>
    </p:spTree>
    <p:extLst>
      <p:ext uri="{BB962C8B-B14F-4D97-AF65-F5344CB8AC3E}">
        <p14:creationId xmlns:p14="http://schemas.microsoft.com/office/powerpoint/2010/main" val="19348003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78</a:t>
            </a:fld>
            <a:endParaRPr lang="fr-FR" dirty="0"/>
          </a:p>
        </p:txBody>
      </p:sp>
    </p:spTree>
    <p:extLst>
      <p:ext uri="{BB962C8B-B14F-4D97-AF65-F5344CB8AC3E}">
        <p14:creationId xmlns:p14="http://schemas.microsoft.com/office/powerpoint/2010/main" val="23628294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79</a:t>
            </a:fld>
            <a:endParaRPr lang="fr-FR" dirty="0"/>
          </a:p>
        </p:txBody>
      </p:sp>
    </p:spTree>
    <p:extLst>
      <p:ext uri="{BB962C8B-B14F-4D97-AF65-F5344CB8AC3E}">
        <p14:creationId xmlns:p14="http://schemas.microsoft.com/office/powerpoint/2010/main" val="35662357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80</a:t>
            </a:fld>
            <a:endParaRPr lang="fr-FR" dirty="0"/>
          </a:p>
        </p:txBody>
      </p:sp>
    </p:spTree>
    <p:extLst>
      <p:ext uri="{BB962C8B-B14F-4D97-AF65-F5344CB8AC3E}">
        <p14:creationId xmlns:p14="http://schemas.microsoft.com/office/powerpoint/2010/main" val="163142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a:t>
            </a:fld>
            <a:endParaRPr lang="fr-FR" dirty="0"/>
          </a:p>
        </p:txBody>
      </p:sp>
    </p:spTree>
    <p:extLst>
      <p:ext uri="{BB962C8B-B14F-4D97-AF65-F5344CB8AC3E}">
        <p14:creationId xmlns:p14="http://schemas.microsoft.com/office/powerpoint/2010/main" val="2191428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81</a:t>
            </a:fld>
            <a:endParaRPr lang="fr-FR" dirty="0"/>
          </a:p>
        </p:txBody>
      </p:sp>
    </p:spTree>
    <p:extLst>
      <p:ext uri="{BB962C8B-B14F-4D97-AF65-F5344CB8AC3E}">
        <p14:creationId xmlns:p14="http://schemas.microsoft.com/office/powerpoint/2010/main" val="24114495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82</a:t>
            </a:fld>
            <a:endParaRPr lang="fr-FR" dirty="0"/>
          </a:p>
        </p:txBody>
      </p:sp>
    </p:spTree>
    <p:extLst>
      <p:ext uri="{BB962C8B-B14F-4D97-AF65-F5344CB8AC3E}">
        <p14:creationId xmlns:p14="http://schemas.microsoft.com/office/powerpoint/2010/main" val="18015489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83</a:t>
            </a:fld>
            <a:endParaRPr lang="fr-FR" dirty="0"/>
          </a:p>
        </p:txBody>
      </p:sp>
    </p:spTree>
    <p:extLst>
      <p:ext uri="{BB962C8B-B14F-4D97-AF65-F5344CB8AC3E}">
        <p14:creationId xmlns:p14="http://schemas.microsoft.com/office/powerpoint/2010/main" val="20748885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84</a:t>
            </a:fld>
            <a:endParaRPr lang="fr-FR" dirty="0"/>
          </a:p>
        </p:txBody>
      </p:sp>
    </p:spTree>
    <p:extLst>
      <p:ext uri="{BB962C8B-B14F-4D97-AF65-F5344CB8AC3E}">
        <p14:creationId xmlns:p14="http://schemas.microsoft.com/office/powerpoint/2010/main" val="5437582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85</a:t>
            </a:fld>
            <a:endParaRPr lang="fr-FR" dirty="0"/>
          </a:p>
        </p:txBody>
      </p:sp>
    </p:spTree>
    <p:extLst>
      <p:ext uri="{BB962C8B-B14F-4D97-AF65-F5344CB8AC3E}">
        <p14:creationId xmlns:p14="http://schemas.microsoft.com/office/powerpoint/2010/main" val="36221381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86</a:t>
            </a:fld>
            <a:endParaRPr lang="fr-FR" dirty="0"/>
          </a:p>
        </p:txBody>
      </p:sp>
    </p:spTree>
    <p:extLst>
      <p:ext uri="{BB962C8B-B14F-4D97-AF65-F5344CB8AC3E}">
        <p14:creationId xmlns:p14="http://schemas.microsoft.com/office/powerpoint/2010/main" val="8885347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87</a:t>
            </a:fld>
            <a:endParaRPr lang="fr-FR" dirty="0"/>
          </a:p>
        </p:txBody>
      </p:sp>
    </p:spTree>
    <p:extLst>
      <p:ext uri="{BB962C8B-B14F-4D97-AF65-F5344CB8AC3E}">
        <p14:creationId xmlns:p14="http://schemas.microsoft.com/office/powerpoint/2010/main" val="26141014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88</a:t>
            </a:fld>
            <a:endParaRPr lang="fr-FR" dirty="0"/>
          </a:p>
        </p:txBody>
      </p:sp>
    </p:spTree>
    <p:extLst>
      <p:ext uri="{BB962C8B-B14F-4D97-AF65-F5344CB8AC3E}">
        <p14:creationId xmlns:p14="http://schemas.microsoft.com/office/powerpoint/2010/main" val="8053942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89</a:t>
            </a:fld>
            <a:endParaRPr lang="fr-FR" dirty="0"/>
          </a:p>
        </p:txBody>
      </p:sp>
    </p:spTree>
    <p:extLst>
      <p:ext uri="{BB962C8B-B14F-4D97-AF65-F5344CB8AC3E}">
        <p14:creationId xmlns:p14="http://schemas.microsoft.com/office/powerpoint/2010/main" val="5921080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90</a:t>
            </a:fld>
            <a:endParaRPr lang="fr-FR" dirty="0"/>
          </a:p>
        </p:txBody>
      </p:sp>
    </p:spTree>
    <p:extLst>
      <p:ext uri="{BB962C8B-B14F-4D97-AF65-F5344CB8AC3E}">
        <p14:creationId xmlns:p14="http://schemas.microsoft.com/office/powerpoint/2010/main" val="89183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10</a:t>
            </a:fld>
            <a:endParaRPr lang="fr-FR" dirty="0"/>
          </a:p>
        </p:txBody>
      </p:sp>
    </p:spTree>
    <p:extLst>
      <p:ext uri="{BB962C8B-B14F-4D97-AF65-F5344CB8AC3E}">
        <p14:creationId xmlns:p14="http://schemas.microsoft.com/office/powerpoint/2010/main" val="35807944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91</a:t>
            </a:fld>
            <a:endParaRPr lang="fr-FR" dirty="0"/>
          </a:p>
        </p:txBody>
      </p:sp>
    </p:spTree>
    <p:extLst>
      <p:ext uri="{BB962C8B-B14F-4D97-AF65-F5344CB8AC3E}">
        <p14:creationId xmlns:p14="http://schemas.microsoft.com/office/powerpoint/2010/main" val="1107555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92</a:t>
            </a:fld>
            <a:endParaRPr lang="fr-FR" dirty="0"/>
          </a:p>
        </p:txBody>
      </p:sp>
    </p:spTree>
    <p:extLst>
      <p:ext uri="{BB962C8B-B14F-4D97-AF65-F5344CB8AC3E}">
        <p14:creationId xmlns:p14="http://schemas.microsoft.com/office/powerpoint/2010/main" val="21097614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93</a:t>
            </a:fld>
            <a:endParaRPr lang="fr-FR" dirty="0"/>
          </a:p>
        </p:txBody>
      </p:sp>
    </p:spTree>
    <p:extLst>
      <p:ext uri="{BB962C8B-B14F-4D97-AF65-F5344CB8AC3E}">
        <p14:creationId xmlns:p14="http://schemas.microsoft.com/office/powerpoint/2010/main" val="5483752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94</a:t>
            </a:fld>
            <a:endParaRPr lang="fr-FR" dirty="0"/>
          </a:p>
        </p:txBody>
      </p:sp>
    </p:spTree>
    <p:extLst>
      <p:ext uri="{BB962C8B-B14F-4D97-AF65-F5344CB8AC3E}">
        <p14:creationId xmlns:p14="http://schemas.microsoft.com/office/powerpoint/2010/main" val="7129510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95</a:t>
            </a:fld>
            <a:endParaRPr lang="fr-FR" dirty="0"/>
          </a:p>
        </p:txBody>
      </p:sp>
    </p:spTree>
    <p:extLst>
      <p:ext uri="{BB962C8B-B14F-4D97-AF65-F5344CB8AC3E}">
        <p14:creationId xmlns:p14="http://schemas.microsoft.com/office/powerpoint/2010/main" val="30141900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96</a:t>
            </a:fld>
            <a:endParaRPr lang="fr-FR" dirty="0"/>
          </a:p>
        </p:txBody>
      </p:sp>
    </p:spTree>
    <p:extLst>
      <p:ext uri="{BB962C8B-B14F-4D97-AF65-F5344CB8AC3E}">
        <p14:creationId xmlns:p14="http://schemas.microsoft.com/office/powerpoint/2010/main" val="11332523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97</a:t>
            </a:fld>
            <a:endParaRPr lang="fr-FR" dirty="0"/>
          </a:p>
        </p:txBody>
      </p:sp>
    </p:spTree>
    <p:extLst>
      <p:ext uri="{BB962C8B-B14F-4D97-AF65-F5344CB8AC3E}">
        <p14:creationId xmlns:p14="http://schemas.microsoft.com/office/powerpoint/2010/main" val="1539183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98</a:t>
            </a:fld>
            <a:endParaRPr lang="fr-FR" dirty="0"/>
          </a:p>
        </p:txBody>
      </p:sp>
    </p:spTree>
    <p:extLst>
      <p:ext uri="{BB962C8B-B14F-4D97-AF65-F5344CB8AC3E}">
        <p14:creationId xmlns:p14="http://schemas.microsoft.com/office/powerpoint/2010/main" val="10681092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99</a:t>
            </a:fld>
            <a:endParaRPr lang="fr-FR" dirty="0"/>
          </a:p>
        </p:txBody>
      </p:sp>
    </p:spTree>
    <p:extLst>
      <p:ext uri="{BB962C8B-B14F-4D97-AF65-F5344CB8AC3E}">
        <p14:creationId xmlns:p14="http://schemas.microsoft.com/office/powerpoint/2010/main" val="3058709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1B7EF6-F343-4131-8D9C-FD310E69031F}" type="slidenum">
              <a:rPr lang="fr-FR" smtClean="0"/>
              <a:pPr/>
              <a:t>100</a:t>
            </a:fld>
            <a:endParaRPr lang="fr-FR" dirty="0"/>
          </a:p>
        </p:txBody>
      </p:sp>
    </p:spTree>
    <p:extLst>
      <p:ext uri="{BB962C8B-B14F-4D97-AF65-F5344CB8AC3E}">
        <p14:creationId xmlns:p14="http://schemas.microsoft.com/office/powerpoint/2010/main" val="421149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a:xfrm>
            <a:off x="285720" y="6381774"/>
            <a:ext cx="2133600" cy="476250"/>
          </a:xfrm>
        </p:spPr>
        <p:txBody>
          <a:bodyPr/>
          <a:lstStyle>
            <a:lvl1pPr>
              <a:defRPr>
                <a:solidFill>
                  <a:schemeClr val="tx1"/>
                </a:solidFill>
              </a:defRPr>
            </a:lvl1pPr>
            <a:extLst/>
          </a:lstStyle>
          <a:p>
            <a:fld id="{384B0B0D-EC21-4862-A634-6DDFA220C9AB}" type="datetime10">
              <a:rPr lang="fr-FR" smtClean="0"/>
              <a:pPr/>
              <a:t>11:40</a:t>
            </a:fld>
            <a:endParaRPr lang="fr-FR"/>
          </a:p>
        </p:txBody>
      </p:sp>
      <p:sp>
        <p:nvSpPr>
          <p:cNvPr id="20" name="Espace réservé du pied de page 19"/>
          <p:cNvSpPr>
            <a:spLocks noGrp="1"/>
          </p:cNvSpPr>
          <p:nvPr>
            <p:ph type="ftr" sz="quarter" idx="11"/>
          </p:nvPr>
        </p:nvSpPr>
        <p:spPr/>
        <p:txBody>
          <a:bodyPr/>
          <a:lstStyle>
            <a:lvl1pPr>
              <a:defRPr>
                <a:solidFill>
                  <a:schemeClr val="tx1"/>
                </a:solidFill>
              </a:defRPr>
            </a:lvl1pPr>
            <a:extLst/>
          </a:lstStyle>
          <a:p>
            <a:r>
              <a:rPr lang="fr-FR" smtClean="0"/>
              <a:t>Cours IHM par :  A. ABBAS</a:t>
            </a:r>
            <a:endParaRPr lang="fr-FR"/>
          </a:p>
        </p:txBody>
      </p:sp>
      <p:sp>
        <p:nvSpPr>
          <p:cNvPr id="10" name="Espace réservé du numéro de diapositive 9"/>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FD6B887-3A64-4868-B975-799080F2F54E}" type="datetime10">
              <a:rPr lang="fr-FR" smtClean="0"/>
              <a:pPr/>
              <a:t>11:40</a:t>
            </a:fld>
            <a:endParaRPr lang="fr-FR"/>
          </a:p>
        </p:txBody>
      </p:sp>
      <p:sp>
        <p:nvSpPr>
          <p:cNvPr id="5" name="Espace réservé du pied de page 4"/>
          <p:cNvSpPr>
            <a:spLocks noGrp="1"/>
          </p:cNvSpPr>
          <p:nvPr>
            <p:ph type="ftr" sz="quarter" idx="11"/>
          </p:nvPr>
        </p:nvSpPr>
        <p:spPr/>
        <p:txBody>
          <a:bodyPr/>
          <a:lstStyle>
            <a:extLst/>
          </a:lstStyle>
          <a:p>
            <a:r>
              <a:rPr lang="fr-FR" smtClean="0"/>
              <a:t>Cours IHM par :  A. ABBAS</a:t>
            </a:r>
            <a:endParaRPr lang="fr-FR"/>
          </a:p>
        </p:txBody>
      </p:sp>
      <p:sp>
        <p:nvSpPr>
          <p:cNvPr id="6" name="Espace réservé du numéro de diapositive 5"/>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B6DFAF0-2776-4EA9-8B4A-6461033D3102}" type="datetime10">
              <a:rPr lang="fr-FR" smtClean="0"/>
              <a:pPr/>
              <a:t>11:40</a:t>
            </a:fld>
            <a:endParaRPr lang="fr-FR"/>
          </a:p>
        </p:txBody>
      </p:sp>
      <p:sp>
        <p:nvSpPr>
          <p:cNvPr id="5" name="Espace réservé du pied de page 4"/>
          <p:cNvSpPr>
            <a:spLocks noGrp="1"/>
          </p:cNvSpPr>
          <p:nvPr>
            <p:ph type="ftr" sz="quarter" idx="11"/>
          </p:nvPr>
        </p:nvSpPr>
        <p:spPr/>
        <p:txBody>
          <a:bodyPr/>
          <a:lstStyle>
            <a:extLst/>
          </a:lstStyle>
          <a:p>
            <a:r>
              <a:rPr lang="fr-FR" smtClean="0"/>
              <a:t>Cours IHM par :  A. ABBAS</a:t>
            </a:r>
            <a:endParaRPr lang="fr-FR"/>
          </a:p>
        </p:txBody>
      </p:sp>
      <p:sp>
        <p:nvSpPr>
          <p:cNvPr id="6" name="Espace réservé du numéro de diapositive 5"/>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dirty="0" smtClean="0"/>
              <a:t>Cliquez pour modifier le style du titre</a:t>
            </a:r>
            <a:endParaRPr kumimoji="0" lang="en-US" dirty="0"/>
          </a:p>
        </p:txBody>
      </p:sp>
      <p:sp>
        <p:nvSpPr>
          <p:cNvPr id="3" name="Espace réservé du contenu 2"/>
          <p:cNvSpPr>
            <a:spLocks noGrp="1"/>
          </p:cNvSpPr>
          <p:nvPr>
            <p:ph idx="1"/>
          </p:nvPr>
        </p:nvSpPr>
        <p:spPr/>
        <p:txBody>
          <a:bodyPr/>
          <a:lstStyle>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extLst/>
          </a:lstStyle>
          <a:p>
            <a:fld id="{86797206-F67C-441D-BA45-A2FB1ACC2025}" type="datetime10">
              <a:rPr lang="fr-FR" smtClean="0"/>
              <a:pPr/>
              <a:t>11:40</a:t>
            </a:fld>
            <a:endParaRPr lang="fr-FR"/>
          </a:p>
        </p:txBody>
      </p:sp>
      <p:sp>
        <p:nvSpPr>
          <p:cNvPr id="5" name="Espace réservé du pied de page 4"/>
          <p:cNvSpPr>
            <a:spLocks noGrp="1"/>
          </p:cNvSpPr>
          <p:nvPr>
            <p:ph type="ftr" sz="quarter" idx="11"/>
          </p:nvPr>
        </p:nvSpPr>
        <p:spPr/>
        <p:txBody>
          <a:bodyPr/>
          <a:lstStyle>
            <a:extLst/>
          </a:lstStyle>
          <a:p>
            <a:r>
              <a:rPr lang="fr-FR" smtClean="0"/>
              <a:t>Cours IHM par :  A. ABBAS</a:t>
            </a:r>
            <a:endParaRPr lang="fr-FR"/>
          </a:p>
        </p:txBody>
      </p:sp>
      <p:sp>
        <p:nvSpPr>
          <p:cNvPr id="6" name="Espace réservé du numéro de diapositive 5"/>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D2A2946A-1630-489C-972C-DC000473E990}" type="datetime10">
              <a:rPr lang="fr-FR" smtClean="0"/>
              <a:pPr/>
              <a:t>11:40</a:t>
            </a:fld>
            <a:endParaRPr lang="fr-FR"/>
          </a:p>
        </p:txBody>
      </p:sp>
      <p:sp>
        <p:nvSpPr>
          <p:cNvPr id="5" name="Espace réservé du pied de page 4"/>
          <p:cNvSpPr>
            <a:spLocks noGrp="1"/>
          </p:cNvSpPr>
          <p:nvPr>
            <p:ph type="ftr" sz="quarter" idx="11"/>
          </p:nvPr>
        </p:nvSpPr>
        <p:spPr/>
        <p:txBody>
          <a:bodyPr/>
          <a:lstStyle>
            <a:extLst/>
          </a:lstStyle>
          <a:p>
            <a:r>
              <a:rPr lang="fr-FR" smtClean="0"/>
              <a:t>Cours IHM par :  A. ABBAS</a:t>
            </a:r>
            <a:endParaRPr lang="fr-FR"/>
          </a:p>
        </p:txBody>
      </p:sp>
      <p:sp>
        <p:nvSpPr>
          <p:cNvPr id="6" name="Espace réservé du numéro de diapositive 5"/>
          <p:cNvSpPr>
            <a:spLocks noGrp="1"/>
          </p:cNvSpPr>
          <p:nvPr>
            <p:ph type="sldNum" sz="quarter" idx="12"/>
          </p:nvPr>
        </p:nvSpPr>
        <p:spPr/>
        <p:txBody>
          <a:bodyPr/>
          <a:lstStyle>
            <a:extLst/>
          </a:lstStyle>
          <a:p>
            <a:fld id="{E4FE714E-5FBB-44BB-A2BB-5DB56F6D81F3}"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E560223-2AB1-4E0B-85BF-0901C3674F32}" type="datetime10">
              <a:rPr lang="fr-FR" smtClean="0"/>
              <a:pPr/>
              <a:t>11:40</a:t>
            </a:fld>
            <a:endParaRPr lang="fr-FR"/>
          </a:p>
        </p:txBody>
      </p:sp>
      <p:sp>
        <p:nvSpPr>
          <p:cNvPr id="6" name="Espace réservé du pied de page 5"/>
          <p:cNvSpPr>
            <a:spLocks noGrp="1"/>
          </p:cNvSpPr>
          <p:nvPr>
            <p:ph type="ftr" sz="quarter" idx="11"/>
          </p:nvPr>
        </p:nvSpPr>
        <p:spPr/>
        <p:txBody>
          <a:bodyPr/>
          <a:lstStyle>
            <a:extLst/>
          </a:lstStyle>
          <a:p>
            <a:r>
              <a:rPr lang="fr-FR" smtClean="0"/>
              <a:t>Cours IHM par :  A. ABBAS</a:t>
            </a:r>
            <a:endParaRPr lang="fr-FR"/>
          </a:p>
        </p:txBody>
      </p:sp>
      <p:sp>
        <p:nvSpPr>
          <p:cNvPr id="7" name="Espace réservé du numéro de diapositive 6"/>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F5A014D-E648-4073-A34A-C40FE830B807}" type="datetime10">
              <a:rPr lang="fr-FR" smtClean="0"/>
              <a:pPr/>
              <a:t>11:40</a:t>
            </a:fld>
            <a:endParaRPr lang="fr-FR"/>
          </a:p>
        </p:txBody>
      </p:sp>
      <p:sp>
        <p:nvSpPr>
          <p:cNvPr id="8" name="Espace réservé du pied de page 7"/>
          <p:cNvSpPr>
            <a:spLocks noGrp="1"/>
          </p:cNvSpPr>
          <p:nvPr>
            <p:ph type="ftr" sz="quarter" idx="11"/>
          </p:nvPr>
        </p:nvSpPr>
        <p:spPr/>
        <p:txBody>
          <a:bodyPr/>
          <a:lstStyle>
            <a:extLst/>
          </a:lstStyle>
          <a:p>
            <a:r>
              <a:rPr lang="fr-FR" smtClean="0"/>
              <a:t>Cours IHM par :  A. ABBAS</a:t>
            </a:r>
            <a:endParaRPr lang="fr-FR"/>
          </a:p>
        </p:txBody>
      </p:sp>
      <p:sp>
        <p:nvSpPr>
          <p:cNvPr id="9" name="Espace réservé du numéro de diapositive 8"/>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2D6EB9BE-C811-4394-B41F-64F43C1A06D1}" type="datetime10">
              <a:rPr lang="fr-FR" smtClean="0"/>
              <a:pPr/>
              <a:t>11:40</a:t>
            </a:fld>
            <a:endParaRPr lang="fr-FR"/>
          </a:p>
        </p:txBody>
      </p:sp>
      <p:sp>
        <p:nvSpPr>
          <p:cNvPr id="4" name="Espace réservé du pied de page 3"/>
          <p:cNvSpPr>
            <a:spLocks noGrp="1"/>
          </p:cNvSpPr>
          <p:nvPr>
            <p:ph type="ftr" sz="quarter" idx="11"/>
          </p:nvPr>
        </p:nvSpPr>
        <p:spPr/>
        <p:txBody>
          <a:bodyPr/>
          <a:lstStyle>
            <a:extLst/>
          </a:lstStyle>
          <a:p>
            <a:r>
              <a:rPr lang="fr-FR" smtClean="0"/>
              <a:t>Cours IHM par :  A. ABBAS</a:t>
            </a:r>
            <a:endParaRPr lang="fr-FR"/>
          </a:p>
        </p:txBody>
      </p:sp>
      <p:sp>
        <p:nvSpPr>
          <p:cNvPr id="5" name="Espace réservé du numéro de diapositive 4"/>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01E44FEA-B746-459D-BB92-662A74F57D5E}" type="datetime10">
              <a:rPr lang="fr-FR" smtClean="0"/>
              <a:pPr/>
              <a:t>11:40</a:t>
            </a:fld>
            <a:endParaRPr lang="fr-FR"/>
          </a:p>
        </p:txBody>
      </p:sp>
      <p:sp>
        <p:nvSpPr>
          <p:cNvPr id="3" name="Espace réservé du pied de page 2"/>
          <p:cNvSpPr>
            <a:spLocks noGrp="1"/>
          </p:cNvSpPr>
          <p:nvPr>
            <p:ph type="ftr" sz="quarter" idx="11"/>
          </p:nvPr>
        </p:nvSpPr>
        <p:spPr/>
        <p:txBody>
          <a:bodyPr/>
          <a:lstStyle>
            <a:extLst/>
          </a:lstStyle>
          <a:p>
            <a:r>
              <a:rPr lang="fr-FR" smtClean="0"/>
              <a:t>Cours IHM par :  A. ABBAS</a:t>
            </a:r>
            <a:endParaRPr lang="fr-FR"/>
          </a:p>
        </p:txBody>
      </p:sp>
      <p:sp>
        <p:nvSpPr>
          <p:cNvPr id="4" name="Espace réservé du numéro de diapositive 3"/>
          <p:cNvSpPr>
            <a:spLocks noGrp="1"/>
          </p:cNvSpPr>
          <p:nvPr>
            <p:ph type="sldNum" sz="quarter" idx="12"/>
          </p:nvPr>
        </p:nvSpPr>
        <p:spPr/>
        <p:txBody>
          <a:bodyPr/>
          <a:lstStyle>
            <a:extLst/>
          </a:lstStyle>
          <a:p>
            <a:fld id="{E4FE714E-5FBB-44BB-A2BB-5DB56F6D81F3}"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A38FB1E-177F-4CBA-9F99-2C7936A965EB}" type="datetime10">
              <a:rPr lang="fr-FR" smtClean="0"/>
              <a:pPr/>
              <a:t>11:40</a:t>
            </a:fld>
            <a:endParaRPr lang="fr-FR"/>
          </a:p>
        </p:txBody>
      </p:sp>
      <p:sp>
        <p:nvSpPr>
          <p:cNvPr id="6" name="Espace réservé du pied de page 5"/>
          <p:cNvSpPr>
            <a:spLocks noGrp="1"/>
          </p:cNvSpPr>
          <p:nvPr>
            <p:ph type="ftr" sz="quarter" idx="11"/>
          </p:nvPr>
        </p:nvSpPr>
        <p:spPr/>
        <p:txBody>
          <a:bodyPr/>
          <a:lstStyle>
            <a:extLst/>
          </a:lstStyle>
          <a:p>
            <a:r>
              <a:rPr lang="fr-FR" smtClean="0"/>
              <a:t>Cours IHM par :  A. ABBAS</a:t>
            </a:r>
            <a:endParaRPr lang="fr-FR"/>
          </a:p>
        </p:txBody>
      </p:sp>
      <p:sp>
        <p:nvSpPr>
          <p:cNvPr id="7" name="Espace réservé du numéro de diapositive 6"/>
          <p:cNvSpPr>
            <a:spLocks noGrp="1"/>
          </p:cNvSpPr>
          <p:nvPr>
            <p:ph type="sldNum" sz="quarter" idx="12"/>
          </p:nvPr>
        </p:nvSpPr>
        <p:spPr/>
        <p:txBody>
          <a:bodyPr/>
          <a:lstStyle>
            <a:extLst/>
          </a:lstStyle>
          <a:p>
            <a:fld id="{E4FE714E-5FBB-44BB-A2BB-5DB56F6D81F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8A15386A-F771-49B2-90F6-0A625A118560}" type="datetime10">
              <a:rPr lang="fr-FR" smtClean="0"/>
              <a:pPr/>
              <a:t>11:40</a:t>
            </a:fld>
            <a:endParaRPr lang="fr-FR"/>
          </a:p>
        </p:txBody>
      </p:sp>
      <p:sp>
        <p:nvSpPr>
          <p:cNvPr id="6" name="Espace réservé du pied de page 5"/>
          <p:cNvSpPr>
            <a:spLocks noGrp="1"/>
          </p:cNvSpPr>
          <p:nvPr>
            <p:ph type="ftr" sz="quarter" idx="11"/>
          </p:nvPr>
        </p:nvSpPr>
        <p:spPr/>
        <p:txBody>
          <a:bodyPr/>
          <a:lstStyle>
            <a:extLst/>
          </a:lstStyle>
          <a:p>
            <a:r>
              <a:rPr lang="fr-FR" smtClean="0"/>
              <a:t>Cours IHM par :  A. ABBAS</a:t>
            </a:r>
            <a:endParaRPr lang="fr-FR"/>
          </a:p>
        </p:txBody>
      </p:sp>
      <p:sp>
        <p:nvSpPr>
          <p:cNvPr id="7" name="Espace réservé du numéro de diapositive 6"/>
          <p:cNvSpPr>
            <a:spLocks noGrp="1"/>
          </p:cNvSpPr>
          <p:nvPr>
            <p:ph type="sldNum" sz="quarter" idx="12"/>
          </p:nvPr>
        </p:nvSpPr>
        <p:spPr/>
        <p:txBody>
          <a:bodyPr/>
          <a:lstStyle>
            <a:extLst/>
          </a:lstStyle>
          <a:p>
            <a:fld id="{E4FE714E-5FBB-44BB-A2BB-5DB56F6D81F3}"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Bouée 10"/>
          <p:cNvSpPr/>
          <p:nvPr/>
        </p:nvSpPr>
        <p:spPr>
          <a:xfrm rot="2315675">
            <a:off x="108507" y="8987"/>
            <a:ext cx="1125717" cy="1102624"/>
          </a:xfrm>
          <a:prstGeom prst="donut">
            <a:avLst>
              <a:gd name="adj" fmla="val 9158"/>
            </a:avLst>
          </a:prstGeom>
          <a:ln/>
        </p:spPr>
        <p:style>
          <a:lnRef idx="0">
            <a:schemeClr val="accent1"/>
          </a:lnRef>
          <a:fillRef idx="3">
            <a:schemeClr val="accent1"/>
          </a:fillRef>
          <a:effectRef idx="3">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0" y="0"/>
            <a:ext cx="857223" cy="1071546"/>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285720" y="-30"/>
            <a:ext cx="8786875"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r>
              <a:rPr kumimoji="0" lang="en-US" dirty="0" smtClean="0"/>
              <a:t>²</a:t>
            </a:r>
            <a:endParaRPr kumimoji="0" lang="en-US" dirty="0"/>
          </a:p>
        </p:txBody>
      </p:sp>
      <p:sp>
        <p:nvSpPr>
          <p:cNvPr id="5" name="Espace réservé du titre 4"/>
          <p:cNvSpPr>
            <a:spLocks noGrp="1"/>
          </p:cNvSpPr>
          <p:nvPr>
            <p:ph type="title"/>
          </p:nvPr>
        </p:nvSpPr>
        <p:spPr>
          <a:xfrm>
            <a:off x="1435608" y="-71462"/>
            <a:ext cx="7498080" cy="654032"/>
          </a:xfrm>
          <a:prstGeom prst="rect">
            <a:avLst/>
          </a:prstGeom>
        </p:spPr>
        <p:txBody>
          <a:bodyPr anchor="ctr">
            <a:noAutofit/>
          </a:bodyPr>
          <a:lstStyle>
            <a:extLst/>
          </a:lstStyle>
          <a:p>
            <a:r>
              <a:rPr kumimoji="0" lang="fr-FR" dirty="0" smtClean="0"/>
              <a:t>Cliquez pour modifier le style du titre</a:t>
            </a:r>
            <a:endParaRPr kumimoji="0" lang="en-US" dirty="0"/>
          </a:p>
        </p:txBody>
      </p:sp>
      <p:sp>
        <p:nvSpPr>
          <p:cNvPr id="9" name="Espace réservé du texte 8"/>
          <p:cNvSpPr>
            <a:spLocks noGrp="1"/>
          </p:cNvSpPr>
          <p:nvPr>
            <p:ph type="body" idx="1"/>
          </p:nvPr>
        </p:nvSpPr>
        <p:spPr>
          <a:xfrm>
            <a:off x="1435608" y="785794"/>
            <a:ext cx="7498080" cy="5248292"/>
          </a:xfrm>
          <a:prstGeom prst="rect">
            <a:avLst/>
          </a:prstGeom>
        </p:spPr>
        <p:txBody>
          <a:bodyPr>
            <a:normAutofit/>
          </a:bodyPr>
          <a:lstStyle>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24" name="Espace réservé de la date 23"/>
          <p:cNvSpPr>
            <a:spLocks noGrp="1"/>
          </p:cNvSpPr>
          <p:nvPr>
            <p:ph type="dt" sz="half" idx="2"/>
          </p:nvPr>
        </p:nvSpPr>
        <p:spPr>
          <a:xfrm>
            <a:off x="285720" y="6381750"/>
            <a:ext cx="2133600" cy="476250"/>
          </a:xfrm>
          <a:prstGeom prst="rect">
            <a:avLst/>
          </a:prstGeom>
        </p:spPr>
        <p:txBody>
          <a:bodyPr anchor="b"/>
          <a:lstStyle>
            <a:lvl1pPr algn="r" eaLnBrk="1" latinLnBrk="0" hangingPunct="1">
              <a:defRPr kumimoji="0" sz="1200">
                <a:solidFill>
                  <a:schemeClr val="tx1"/>
                </a:solidFill>
              </a:defRPr>
            </a:lvl1pPr>
            <a:extLst/>
          </a:lstStyle>
          <a:p>
            <a:fld id="{B089B0E5-FC6D-4436-8C67-1B41167B26D2}" type="datetime10">
              <a:rPr lang="fr-FR" smtClean="0"/>
              <a:pPr/>
              <a:t>11:40</a:t>
            </a:fld>
            <a:endParaRPr lang="fr-FR"/>
          </a:p>
        </p:txBody>
      </p:sp>
      <p:sp>
        <p:nvSpPr>
          <p:cNvPr id="10" name="Espace réservé du pied de page 9"/>
          <p:cNvSpPr>
            <a:spLocks noGrp="1"/>
          </p:cNvSpPr>
          <p:nvPr>
            <p:ph type="ftr" sz="quarter" idx="3"/>
          </p:nvPr>
        </p:nvSpPr>
        <p:spPr>
          <a:xfrm>
            <a:off x="3500430" y="6500834"/>
            <a:ext cx="2895600" cy="357166"/>
          </a:xfrm>
          <a:prstGeom prst="rect">
            <a:avLst/>
          </a:prstGeom>
        </p:spPr>
        <p:txBody>
          <a:bodyPr anchor="b"/>
          <a:lstStyle>
            <a:lvl1pPr eaLnBrk="1" latinLnBrk="0" hangingPunct="1">
              <a:defRPr kumimoji="0" sz="1200">
                <a:solidFill>
                  <a:schemeClr val="tx1"/>
                </a:solidFill>
                <a:effectLst/>
              </a:defRPr>
            </a:lvl1pPr>
            <a:extLst/>
          </a:lstStyle>
          <a:p>
            <a:r>
              <a:rPr lang="fr-FR" smtClean="0"/>
              <a:t>Cours IHM par :  A. ABBAS</a:t>
            </a:r>
            <a:endParaRPr lang="fr-FR" dirty="0"/>
          </a:p>
        </p:txBody>
      </p:sp>
      <p:sp>
        <p:nvSpPr>
          <p:cNvPr id="22" name="Espace réservé du numéro de diapositive 21"/>
          <p:cNvSpPr>
            <a:spLocks noGrp="1"/>
          </p:cNvSpPr>
          <p:nvPr>
            <p:ph type="sldNum" sz="quarter" idx="4"/>
          </p:nvPr>
        </p:nvSpPr>
        <p:spPr>
          <a:xfrm>
            <a:off x="8501090" y="6305550"/>
            <a:ext cx="569758" cy="476250"/>
          </a:xfrm>
          <a:prstGeom prst="rect">
            <a:avLst/>
          </a:prstGeom>
        </p:spPr>
        <p:txBody>
          <a:bodyPr anchor="b"/>
          <a:lstStyle>
            <a:lvl1pPr algn="ctr" eaLnBrk="1" latinLnBrk="0" hangingPunct="1">
              <a:defRPr kumimoji="0" sz="1200">
                <a:solidFill>
                  <a:schemeClr val="tx1"/>
                </a:solidFill>
                <a:effectLst/>
              </a:defRPr>
            </a:lvl1pPr>
            <a:extLst/>
          </a:lstStyle>
          <a:p>
            <a:fld id="{E4FE714E-5FBB-44BB-A2BB-5DB56F6D81F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28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7.pn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 Id="rId6" Target="../media/image10.jpeg" Type="http://schemas.openxmlformats.org/officeDocument/2006/relationships/image"/><Relationship Id="rId5" Target="../media/image9.jpeg" Type="http://schemas.openxmlformats.org/officeDocument/2006/relationships/image"/><Relationship Id="rId4" Target="../media/image8.jpeg" Type="http://schemas.openxmlformats.org/officeDocument/2006/relationships/image"/></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arget="../media/image87.jpeg" Type="http://schemas.openxmlformats.org/officeDocument/2006/relationships/image"/><Relationship Id="rId2" Target="../notesSlides/notesSlide100.xml" Type="http://schemas.openxmlformats.org/officeDocument/2006/relationships/notesSlide"/><Relationship Id="rId1" Target="../slideLayouts/slideLayout1.xml" Type="http://schemas.openxmlformats.org/officeDocument/2006/relationships/slideLayout"/></Relationships>
</file>

<file path=ppt/slides/_rels/slide102.xml.rels><?xml version="1.0" encoding="UTF-8" standalone="yes" ?><Relationships xmlns="http://schemas.openxmlformats.org/package/2006/relationships"><Relationship Id="rId3" Target="../media/image88.jpeg" Type="http://schemas.openxmlformats.org/officeDocument/2006/relationships/image"/><Relationship Id="rId2" Target="../notesSlides/notesSlide101.xml" Type="http://schemas.openxmlformats.org/officeDocument/2006/relationships/notesSlide"/><Relationship Id="rId1" Target="../slideLayouts/slideLayout1.xml" Type="http://schemas.openxmlformats.org/officeDocument/2006/relationships/slideLayout"/></Relationships>
</file>

<file path=ppt/slides/_rels/slide103.xml.rels><?xml version="1.0" encoding="UTF-8" standalone="yes" ?><Relationships xmlns="http://schemas.openxmlformats.org/package/2006/relationships"><Relationship Id="rId3" Target="../media/image89.jpeg" Type="http://schemas.openxmlformats.org/officeDocument/2006/relationships/image"/><Relationship Id="rId2" Target="../notesSlides/notesSlide102.xml" Type="http://schemas.openxmlformats.org/officeDocument/2006/relationships/notesSlid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arget="../media/image12.jpe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 Id="rId4" Target="../media/image13.png" Type="http://schemas.openxmlformats.org/officeDocument/2006/relationships/image"/></Relationships>
</file>

<file path=ppt/slides/_rels/slide14.xml.rels><?xml version="1.0" encoding="UTF-8" standalone="yes" ?><Relationships xmlns="http://schemas.openxmlformats.org/package/2006/relationships"><Relationship Id="rId3" Target="../media/image14.jpeg" Type="http://schemas.openxmlformats.org/officeDocument/2006/relationships/image"/><Relationship Id="rId2" Target="../notesSlides/notesSlide13.xml" Type="http://schemas.openxmlformats.org/officeDocument/2006/relationships/notesSlide"/><Relationship Id="rId1" Target="../slideLayouts/slideLayout1.xml" Type="http://schemas.openxmlformats.org/officeDocument/2006/relationships/slideLayout"/><Relationship Id="rId5" Target="../media/image16.jpeg" Type="http://schemas.openxmlformats.org/officeDocument/2006/relationships/image"/><Relationship Id="rId4" Target="../media/image15.jpeg" Type="http://schemas.openxmlformats.org/officeDocument/2006/relationships/image"/></Relationships>
</file>

<file path=ppt/slides/_rels/slide15.xml.rels><?xml version="1.0" encoding="UTF-8" standalone="yes" ?><Relationships xmlns="http://schemas.openxmlformats.org/package/2006/relationships"><Relationship Id="rId3" Target="../media/image14.jpeg" Type="http://schemas.openxmlformats.org/officeDocument/2006/relationships/image"/><Relationship Id="rId2" Target="../notesSlides/notesSlide14.xml" Type="http://schemas.openxmlformats.org/officeDocument/2006/relationships/notesSlide"/><Relationship Id="rId1" Target="../slideLayouts/slideLayout1.xml" Type="http://schemas.openxmlformats.org/officeDocument/2006/relationships/slideLayout"/><Relationship Id="rId6" Target="../media/image19.png" Type="http://schemas.openxmlformats.org/officeDocument/2006/relationships/image"/><Relationship Id="rId5" Target="../media/image18.png" Type="http://schemas.openxmlformats.org/officeDocument/2006/relationships/image"/><Relationship Id="rId4" Target="../media/image17.png" Type="http://schemas.openxmlformats.org/officeDocument/2006/relationships/image"/></Relationships>
</file>

<file path=ppt/slides/_rels/slide16.xml.rels><?xml version="1.0" encoding="UTF-8" standalone="yes" ?><Relationships xmlns="http://schemas.openxmlformats.org/package/2006/relationships"><Relationship Id="rId3" Target="../media/image14.jpeg" Type="http://schemas.openxmlformats.org/officeDocument/2006/relationships/image"/><Relationship Id="rId2" Target="../notesSlides/notesSlide15.xml" Type="http://schemas.openxmlformats.org/officeDocument/2006/relationships/notesSlide"/><Relationship Id="rId1" Target="../slideLayouts/slideLayout1.xml" Type="http://schemas.openxmlformats.org/officeDocument/2006/relationships/slideLayout"/><Relationship Id="rId5" Target="../media/image21.jpeg" Type="http://schemas.openxmlformats.org/officeDocument/2006/relationships/image"/><Relationship Id="rId4" Target="../media/image20.png" Type="http://schemas.openxmlformats.org/officeDocument/2006/relationships/image"/></Relationships>
</file>

<file path=ppt/slides/_rels/slide17.xml.rels><?xml version="1.0" encoding="UTF-8" standalone="yes" ?><Relationships xmlns="http://schemas.openxmlformats.org/package/2006/relationships"><Relationship Id="rId3" Target="../media/image14.jpeg" Type="http://schemas.openxmlformats.org/officeDocument/2006/relationships/image"/><Relationship Id="rId2" Target="../notesSlides/notesSlide16.xml" Type="http://schemas.openxmlformats.org/officeDocument/2006/relationships/notesSlide"/><Relationship Id="rId1" Target="../slideLayouts/slideLayout1.xml" Type="http://schemas.openxmlformats.org/officeDocument/2006/relationships/slideLayout"/><Relationship Id="rId4" Target="../media/image22.png" Type="http://schemas.openxmlformats.org/officeDocument/2006/relationships/image"/></Relationships>
</file>

<file path=ppt/slides/_rels/slide18.xml.rels><?xml version="1.0" encoding="UTF-8" standalone="yes" ?><Relationships xmlns="http://schemas.openxmlformats.org/package/2006/relationships"><Relationship Id="rId3" Target="../media/image14.jpeg" Type="http://schemas.openxmlformats.org/officeDocument/2006/relationships/image"/><Relationship Id="rId2" Target="../notesSlides/notesSlide17.xml" Type="http://schemas.openxmlformats.org/officeDocument/2006/relationships/notesSlide"/><Relationship Id="rId1" Target="../slideLayouts/slideLayout1.xml" Type="http://schemas.openxmlformats.org/officeDocument/2006/relationships/slideLayout"/><Relationship Id="rId6" Target="../media/image25.jpeg" Type="http://schemas.openxmlformats.org/officeDocument/2006/relationships/image"/><Relationship Id="rId5" Target="../media/image24.png" Type="http://schemas.openxmlformats.org/officeDocument/2006/relationships/image"/><Relationship Id="rId4" Target="../media/image23.jpeg" Type="http://schemas.openxmlformats.org/officeDocument/2006/relationships/image"/></Relationships>
</file>

<file path=ppt/slides/_rels/slide19.xml.rels><?xml version="1.0" encoding="UTF-8" standalone="yes" ?><Relationships xmlns="http://schemas.openxmlformats.org/package/2006/relationships"><Relationship Id="rId3" Target="../media/image14.jpe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 Id="rId5" Target="../media/image27.png" Type="http://schemas.openxmlformats.org/officeDocument/2006/relationships/image"/><Relationship Id="rId4" Target="../media/image26.png" Type="http://schemas.openxmlformats.org/officeDocument/2006/relationships/image"/></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arget="../media/image33.jpeg" Type="http://schemas.openxmlformats.org/officeDocument/2006/relationships/image"/><Relationship Id="rId2" Target="../notesSlides/notesSlide23.xml" Type="http://schemas.openxmlformats.org/officeDocument/2006/relationships/notesSlide"/><Relationship Id="rId1" Target="../slideLayouts/slideLayout1.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34.jpeg" Type="http://schemas.openxmlformats.org/officeDocument/2006/relationships/image"/><Relationship Id="rId2" Target="../notesSlides/notesSlide24.xml" Type="http://schemas.openxmlformats.org/officeDocument/2006/relationships/notesSlide"/><Relationship Id="rId1" Target="../slideLayouts/slideLayout1.xml" Type="http://schemas.openxmlformats.org/officeDocument/2006/relationships/slideLayout"/><Relationship Id="rId4" Target="../media/image35.jpeg" Type="http://schemas.openxmlformats.org/officeDocument/2006/relationships/image"/></Relationships>
</file>

<file path=ppt/slides/_rels/slide26.xml.rels><?xml version="1.0" encoding="UTF-8" standalone="yes" ?><Relationships xmlns="http://schemas.openxmlformats.org/package/2006/relationships"><Relationship Id="rId3" Target="../media/image36.png" Type="http://schemas.openxmlformats.org/officeDocument/2006/relationships/image"/><Relationship Id="rId2" Target="../notesSlides/notesSlide25.xml" Type="http://schemas.openxmlformats.org/officeDocument/2006/relationships/notesSlide"/><Relationship Id="rId1" Target="../slideLayouts/slideLayout1.xml" Type="http://schemas.openxmlformats.org/officeDocument/2006/relationships/slideLayout"/><Relationship Id="rId4" Target="../media/image37.jpeg" Type="http://schemas.openxmlformats.org/officeDocument/2006/relationships/image"/></Relationships>
</file>

<file path=ppt/slides/_rels/slide27.xml.rels><?xml version="1.0" encoding="UTF-8" standalone="yes" ?><Relationships xmlns="http://schemas.openxmlformats.org/package/2006/relationships"><Relationship Id="rId3" Target="../media/image38.jpeg" Type="http://schemas.openxmlformats.org/officeDocument/2006/relationships/image"/><Relationship Id="rId2" Target="../notesSlides/notesSlide26.xml" Type="http://schemas.openxmlformats.org/officeDocument/2006/relationships/notesSlide"/><Relationship Id="rId1" Target="../slideLayouts/slideLayout1.xml" Type="http://schemas.openxmlformats.org/officeDocument/2006/relationships/slideLayout"/><Relationship Id="rId5" Target="../media/image40.png" Type="http://schemas.openxmlformats.org/officeDocument/2006/relationships/image"/><Relationship Id="rId4" Target="../media/image39.jpeg" Type="http://schemas.openxmlformats.org/officeDocument/2006/relationships/image"/></Relationships>
</file>

<file path=ppt/slides/_rels/slide28.xml.rels><?xml version="1.0" encoding="UTF-8" standalone="yes" ?><Relationships xmlns="http://schemas.openxmlformats.org/package/2006/relationships"><Relationship Id="rId3" Target="../media/image41.png" Type="http://schemas.openxmlformats.org/officeDocument/2006/relationships/image"/><Relationship Id="rId2" Target="../notesSlides/notesSlide27.xml" Type="http://schemas.openxmlformats.org/officeDocument/2006/relationships/notesSlide"/><Relationship Id="rId1" Target="../slideLayouts/slideLayout1.xml" Type="http://schemas.openxmlformats.org/officeDocument/2006/relationships/slideLayout"/><Relationship Id="rId5" Target="../media/image43.jpeg" Type="http://schemas.openxmlformats.org/officeDocument/2006/relationships/image"/><Relationship Id="rId4" Target="../media/image42.jpeg" Type="http://schemas.openxmlformats.org/officeDocument/2006/relationships/image"/></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arget="../media/image47.png" Type="http://schemas.openxmlformats.org/officeDocument/2006/relationships/image"/><Relationship Id="rId2" Target="../notesSlides/notesSlide31.xml" Type="http://schemas.openxmlformats.org/officeDocument/2006/relationships/notesSlide"/><Relationship Id="rId1" Target="../slideLayouts/slideLayout1.xml" Type="http://schemas.openxmlformats.org/officeDocument/2006/relationships/slideLayout"/><Relationship Id="rId5" Target="../media/image49.jpeg" Type="http://schemas.openxmlformats.org/officeDocument/2006/relationships/image"/><Relationship Id="rId4" Target="../media/image48.jpeg" Type="http://schemas.openxmlformats.org/officeDocument/2006/relationships/image"/></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arget="../media/image51.png" Type="http://schemas.openxmlformats.org/officeDocument/2006/relationships/image"/><Relationship Id="rId2" Target="../notesSlides/notesSlide34.xml" Type="http://schemas.openxmlformats.org/officeDocument/2006/relationships/notesSlide"/><Relationship Id="rId1" Target="../slideLayouts/slideLayout1.xml" Type="http://schemas.openxmlformats.org/officeDocument/2006/relationships/slideLayout"/><Relationship Id="rId6" Target="../media/image54.png" Type="http://schemas.openxmlformats.org/officeDocument/2006/relationships/image"/><Relationship Id="rId5" Target="../media/image53.jpeg" Type="http://schemas.openxmlformats.org/officeDocument/2006/relationships/image"/><Relationship Id="rId4" Target="../media/image52.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arget="../media/image56.jpeg" Type="http://schemas.openxmlformats.org/officeDocument/2006/relationships/image"/><Relationship Id="rId2" Target="../notesSlides/notesSlide36.xml" Type="http://schemas.openxmlformats.org/officeDocument/2006/relationships/notesSlide"/><Relationship Id="rId1" Target="../slideLayouts/slideLayout1.xml" Type="http://schemas.openxmlformats.org/officeDocument/2006/relationships/slideLayout"/><Relationship Id="rId4" Target="../media/image57.jpe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arget="../media/image60.png" Type="http://schemas.openxmlformats.org/officeDocument/2006/relationships/image"/><Relationship Id="rId7" Target="../media/image64.png" Type="http://schemas.openxmlformats.org/officeDocument/2006/relationships/image"/><Relationship Id="rId2" Target="../notesSlides/notesSlide38.xml" Type="http://schemas.openxmlformats.org/officeDocument/2006/relationships/notesSlide"/><Relationship Id="rId1" Target="../slideLayouts/slideLayout1.xml" Type="http://schemas.openxmlformats.org/officeDocument/2006/relationships/slideLayout"/><Relationship Id="rId6" Target="../media/image63.jpeg" Type="http://schemas.openxmlformats.org/officeDocument/2006/relationships/image"/><Relationship Id="rId5" Target="../media/image62.png" Type="http://schemas.openxmlformats.org/officeDocument/2006/relationships/image"/><Relationship Id="rId4" Target="../media/image61.pn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arget="../media/image70.png" Type="http://schemas.openxmlformats.org/officeDocument/2006/relationships/image"/><Relationship Id="rId2" Target="../notesSlides/notesSlide42.xml" Type="http://schemas.openxmlformats.org/officeDocument/2006/relationships/notesSlide"/><Relationship Id="rId1" Target="../slideLayouts/slideLayout1.xml" Type="http://schemas.openxmlformats.org/officeDocument/2006/relationships/slideLayout"/><Relationship Id="rId5" Target="../media/image72.png" Type="http://schemas.openxmlformats.org/officeDocument/2006/relationships/image"/><Relationship Id="rId4" Target="../media/image71.jpeg" Type="http://schemas.openxmlformats.org/officeDocument/2006/relationships/image"/></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8" Target="../media/image80.jpeg" Type="http://schemas.openxmlformats.org/officeDocument/2006/relationships/image"/><Relationship Id="rId3" Target="../media/image75.jpeg" Type="http://schemas.openxmlformats.org/officeDocument/2006/relationships/image"/><Relationship Id="rId7" Target="../media/image79.jpeg" Type="http://schemas.openxmlformats.org/officeDocument/2006/relationships/image"/><Relationship Id="rId2" Target="../notesSlides/notesSlide44.xml" Type="http://schemas.openxmlformats.org/officeDocument/2006/relationships/notesSlide"/><Relationship Id="rId1" Target="../slideLayouts/slideLayout1.xml" Type="http://schemas.openxmlformats.org/officeDocument/2006/relationships/slideLayout"/><Relationship Id="rId6" Target="../media/image78.jpeg" Type="http://schemas.openxmlformats.org/officeDocument/2006/relationships/image"/><Relationship Id="rId5" Target="../media/image77.jpeg" Type="http://schemas.openxmlformats.org/officeDocument/2006/relationships/image"/><Relationship Id="rId4" Target="../media/image76.jpeg" Type="http://schemas.openxmlformats.org/officeDocument/2006/relationships/image"/><Relationship Id="rId9" Target="../media/image81.png" Type="http://schemas.openxmlformats.org/officeDocument/2006/relationships/image"/></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arget="../media/image83.jpeg" Type="http://schemas.openxmlformats.org/officeDocument/2006/relationships/image"/><Relationship Id="rId2" Target="../notesSlides/notesSlide58.xml" Type="http://schemas.openxmlformats.org/officeDocument/2006/relationships/notesSlid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arget="../media/image84.jpeg" Type="http://schemas.openxmlformats.org/officeDocument/2006/relationships/image"/><Relationship Id="rId2" Target="../notesSlides/notesSlide77.xml" Type="http://schemas.openxmlformats.org/officeDocument/2006/relationships/notesSlide"/><Relationship Id="rId1" Target="../slideLayouts/slideLayout1.xml" Type="http://schemas.openxmlformats.org/officeDocument/2006/relationships/slideLayout"/></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654908"/>
            <a:ext cx="9144000" cy="1631216"/>
          </a:xfrm>
          <a:prstGeom prst="rect">
            <a:avLst/>
          </a:prstGeom>
          <a:noFill/>
        </p:spPr>
        <p:txBody>
          <a:bodyPr wrap="square" rtlCol="0">
            <a:spAutoFit/>
          </a:bodyPr>
          <a:lstStyle/>
          <a:p>
            <a:pPr algn="ctr"/>
            <a:r>
              <a:rPr lang="fr-FR" sz="6000" b="1" dirty="0" smtClean="0">
                <a:solidFill>
                  <a:srgbClr val="674F83"/>
                </a:solidFill>
                <a:latin typeface="Garamond" pitchFamily="18" charset="0"/>
              </a:rPr>
              <a:t>Cours IHM</a:t>
            </a:r>
          </a:p>
          <a:p>
            <a:pPr algn="ctr"/>
            <a:r>
              <a:rPr lang="fr-FR" sz="4000" b="1" dirty="0" smtClean="0">
                <a:solidFill>
                  <a:srgbClr val="674F83"/>
                </a:solidFill>
                <a:latin typeface="Garamond" pitchFamily="18" charset="0"/>
              </a:rPr>
              <a:t>Interaction Homme Machine</a:t>
            </a:r>
          </a:p>
        </p:txBody>
      </p:sp>
      <p:sp>
        <p:nvSpPr>
          <p:cNvPr id="7" name="Espace réservé du numéro de diapositive 6"/>
          <p:cNvSpPr>
            <a:spLocks noGrp="1"/>
          </p:cNvSpPr>
          <p:nvPr>
            <p:ph type="sldNum" sz="quarter" idx="12"/>
          </p:nvPr>
        </p:nvSpPr>
        <p:spPr/>
        <p:txBody>
          <a:bodyPr/>
          <a:lstStyle/>
          <a:p>
            <a:fld id="{E4FE714E-5FBB-44BB-A2BB-5DB56F6D81F3}" type="slidenum">
              <a:rPr lang="fr-FR" smtClean="0"/>
              <a:pPr/>
              <a:t>1</a:t>
            </a:fld>
            <a:endParaRPr lang="fr-FR"/>
          </a:p>
        </p:txBody>
      </p:sp>
      <p:sp>
        <p:nvSpPr>
          <p:cNvPr id="9" name="Rectangle 8"/>
          <p:cNvSpPr/>
          <p:nvPr/>
        </p:nvSpPr>
        <p:spPr>
          <a:xfrm>
            <a:off x="2214546" y="3571876"/>
            <a:ext cx="4572000" cy="1200329"/>
          </a:xfrm>
          <a:prstGeom prst="rect">
            <a:avLst/>
          </a:prstGeom>
        </p:spPr>
        <p:txBody>
          <a:bodyPr>
            <a:spAutoFit/>
          </a:bodyPr>
          <a:lstStyle/>
          <a:p>
            <a:pPr algn="ctr"/>
            <a:r>
              <a:rPr lang="fr-FR" sz="3600" b="1" dirty="0" smtClean="0">
                <a:solidFill>
                  <a:srgbClr val="674F83"/>
                </a:solidFill>
                <a:latin typeface="Garamond" pitchFamily="18" charset="0"/>
              </a:rPr>
              <a:t>Chapitre III:</a:t>
            </a:r>
          </a:p>
          <a:p>
            <a:pPr algn="ctr"/>
            <a:r>
              <a:rPr lang="fr-FR" sz="3600" b="1" dirty="0" smtClean="0">
                <a:solidFill>
                  <a:srgbClr val="FF0000"/>
                </a:solidFill>
                <a:latin typeface="Garamond" pitchFamily="18" charset="0"/>
              </a:rPr>
              <a:t>Ergonomie des </a:t>
            </a:r>
            <a:r>
              <a:rPr lang="fr-FR" sz="3600" b="1" dirty="0" err="1" smtClean="0">
                <a:solidFill>
                  <a:srgbClr val="FF0000"/>
                </a:solidFill>
                <a:latin typeface="Garamond" pitchFamily="18" charset="0"/>
              </a:rPr>
              <a:t>IHM</a:t>
            </a:r>
            <a:endParaRPr lang="fr-FR" sz="3600" b="1" dirty="0" smtClean="0">
              <a:solidFill>
                <a:srgbClr val="FF0000"/>
              </a:solidFill>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830997"/>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Compatibilité</a:t>
            </a:r>
            <a:endParaRPr lang="fr-FR" sz="1900" dirty="0" smtClean="0">
              <a:solidFill>
                <a:srgbClr val="6600CC"/>
              </a:solidFill>
              <a:latin typeface="Cambria" pitchFamily="18" charset="0"/>
            </a:endParaRPr>
          </a:p>
          <a:p>
            <a:pPr marL="6096000" indent="-6096000" algn="just">
              <a:spcBef>
                <a:spcPts val="600"/>
              </a:spcBef>
              <a:spcAft>
                <a:spcPts val="600"/>
              </a:spcAft>
            </a:pP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10</a:t>
            </a:fld>
            <a:endParaRPr lang="fr-FR" dirty="0"/>
          </a:p>
        </p:txBody>
      </p:sp>
      <p:sp>
        <p:nvSpPr>
          <p:cNvPr id="11" name="Rectangle 10"/>
          <p:cNvSpPr/>
          <p:nvPr/>
        </p:nvSpPr>
        <p:spPr>
          <a:xfrm>
            <a:off x="714348" y="1000108"/>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4098" name="Picture 2"/>
          <p:cNvPicPr>
            <a:picLocks noChangeAspect="1" noChangeArrowheads="1"/>
          </p:cNvPicPr>
          <p:nvPr/>
        </p:nvPicPr>
        <p:blipFill>
          <a:blip r:embed="rId3" cstate="print"/>
          <a:srcRect/>
          <a:stretch>
            <a:fillRect/>
          </a:stretch>
        </p:blipFill>
        <p:spPr bwMode="auto">
          <a:xfrm>
            <a:off x="1000100" y="1428736"/>
            <a:ext cx="3333750" cy="12763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929322" y="1214422"/>
            <a:ext cx="2428892" cy="13144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6072198" y="3286124"/>
            <a:ext cx="2371725" cy="1714512"/>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1357290" y="2857496"/>
            <a:ext cx="2876550" cy="2257427"/>
          </a:xfrm>
          <a:prstGeom prst="rect">
            <a:avLst/>
          </a:prstGeom>
          <a:noFill/>
          <a:ln w="9525">
            <a:noFill/>
            <a:miter lim="800000"/>
            <a:headEnd/>
            <a:tailEnd/>
          </a:ln>
          <a:effectLst/>
        </p:spPr>
      </p:pic>
      <p:sp>
        <p:nvSpPr>
          <p:cNvPr id="22" name="Rectangle 21"/>
          <p:cNvSpPr/>
          <p:nvPr/>
        </p:nvSpPr>
        <p:spPr>
          <a:xfrm>
            <a:off x="5857884" y="2500306"/>
            <a:ext cx="2571768" cy="369332"/>
          </a:xfrm>
          <a:prstGeom prst="rect">
            <a:avLst/>
          </a:prstGeom>
        </p:spPr>
        <p:txBody>
          <a:bodyPr wrap="square">
            <a:spAutoFit/>
          </a:bodyPr>
          <a:lstStyle/>
          <a:p>
            <a:pPr algn="ctr"/>
            <a:r>
              <a:rPr lang="fr-FR" dirty="0" smtClean="0">
                <a:latin typeface="Garamond" pitchFamily="18" charset="0"/>
              </a:rPr>
              <a:t>Pour enfant</a:t>
            </a:r>
            <a:endParaRPr lang="fr-FR" dirty="0">
              <a:latin typeface="Garamond" pitchFamily="18" charset="0"/>
            </a:endParaRPr>
          </a:p>
        </p:txBody>
      </p:sp>
      <p:sp>
        <p:nvSpPr>
          <p:cNvPr id="23" name="Rectangle 22"/>
          <p:cNvSpPr/>
          <p:nvPr/>
        </p:nvSpPr>
        <p:spPr>
          <a:xfrm>
            <a:off x="6000760" y="5072074"/>
            <a:ext cx="2571768" cy="646331"/>
          </a:xfrm>
          <a:prstGeom prst="rect">
            <a:avLst/>
          </a:prstGeom>
        </p:spPr>
        <p:txBody>
          <a:bodyPr wrap="square">
            <a:spAutoFit/>
          </a:bodyPr>
          <a:lstStyle/>
          <a:p>
            <a:pPr algn="ctr"/>
            <a:r>
              <a:rPr lang="fr-FR" dirty="0" smtClean="0">
                <a:latin typeface="Garamond" pitchFamily="18" charset="0"/>
              </a:rPr>
              <a:t>Pour les personnes malvoyants </a:t>
            </a:r>
            <a:endParaRPr lang="fr-FR" dirty="0">
              <a:latin typeface="Garamond" pitchFamily="18" charset="0"/>
            </a:endParaRPr>
          </a:p>
        </p:txBody>
      </p:sp>
      <p:sp>
        <p:nvSpPr>
          <p:cNvPr id="24" name="Rectangle 23"/>
          <p:cNvSpPr/>
          <p:nvPr/>
        </p:nvSpPr>
        <p:spPr>
          <a:xfrm>
            <a:off x="1500166" y="5214950"/>
            <a:ext cx="2571768" cy="1200329"/>
          </a:xfrm>
          <a:prstGeom prst="rect">
            <a:avLst/>
          </a:prstGeom>
        </p:spPr>
        <p:txBody>
          <a:bodyPr wrap="square">
            <a:spAutoFit/>
          </a:bodyPr>
          <a:lstStyle/>
          <a:p>
            <a:pPr algn="ctr"/>
            <a:r>
              <a:rPr lang="fr-FR" dirty="0" smtClean="0">
                <a:latin typeface="Garamond" pitchFamily="18" charset="0"/>
              </a:rPr>
              <a:t>Présentation de l’information musicale par une représentation adéquate</a:t>
            </a: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100</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5068054"/>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517525" indent="-342900" algn="just">
              <a:spcBef>
                <a:spcPts val="600"/>
              </a:spcBef>
              <a:spcAft>
                <a:spcPts val="200"/>
              </a:spcAft>
              <a:buAutoNum type="arabicPeriod" startAt="5"/>
              <a:tabLst>
                <a:tab pos="363538" algn="l"/>
              </a:tabLst>
            </a:pPr>
            <a:r>
              <a:rPr lang="fr-FR" b="1" u="sng" dirty="0" smtClean="0">
                <a:solidFill>
                  <a:srgbClr val="C00000"/>
                </a:solidFill>
                <a:latin typeface="Cambria" pitchFamily="18" charset="0"/>
              </a:rPr>
              <a:t>La confidentialité des informations </a:t>
            </a:r>
          </a:p>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Permettre aux utilisateurs de choisir leur propre mot de passe (ceci les aidera à s’en rappeler). </a:t>
            </a:r>
          </a:p>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Permettre aux utilisateurs de changer leur mot de passe quand ils le veulent, au cas où l’utilisateur craint que son mot de passe ait été dévoilé. </a:t>
            </a:r>
          </a:p>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Ne pas afficher le mot de passe entré par l’utilisateur. Afficher seulement un caractère spécial pour chaque caractère saisi, afin de donner un retour d’information sur le nombre de caractères entrés. </a:t>
            </a:r>
          </a:p>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Limiter le nombre de tentatives d’accès consécutives. </a:t>
            </a:r>
          </a:p>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Après une période sans activité, geler l’écran et exiger une nouvelle entrée du mot de passe. La durée de non-activité est à déterminer par une analyse du contexte d’utilisation du système. </a:t>
            </a: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85852" y="857233"/>
            <a:ext cx="6929486" cy="5786477"/>
          </a:xfrm>
          <a:prstGeom prst="rect">
            <a:avLst/>
          </a:prstGeom>
          <a:noFill/>
          <a:ln w="9525">
            <a:noFill/>
            <a:miter lim="800000"/>
            <a:headEnd/>
            <a:tailEnd/>
          </a:ln>
          <a:effectLst/>
        </p:spPr>
      </p:pic>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384721"/>
          </a:xfrm>
          <a:prstGeom prst="rect">
            <a:avLst/>
          </a:prstGeom>
          <a:solidFill>
            <a:schemeClr val="bg1"/>
          </a:solid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3.3.  Les 10 heuristiques de Nielsen</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101</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384721"/>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3.4.  Les 7 règles d’or de </a:t>
            </a:r>
            <a:r>
              <a:rPr lang="fr-FR" sz="1900" b="1" u="sng" dirty="0" err="1" smtClean="0">
                <a:solidFill>
                  <a:srgbClr val="C00000"/>
                </a:solidFill>
                <a:latin typeface="Cambria" pitchFamily="18" charset="0"/>
              </a:rPr>
              <a:t>Coutaz</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102</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1714480" y="857232"/>
            <a:ext cx="6143668" cy="5954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3. Critères ergonomiques</a:t>
            </a:r>
          </a:p>
        </p:txBody>
      </p:sp>
      <p:sp>
        <p:nvSpPr>
          <p:cNvPr id="18" name="ZoneTexte 17"/>
          <p:cNvSpPr txBox="1"/>
          <p:nvPr/>
        </p:nvSpPr>
        <p:spPr>
          <a:xfrm>
            <a:off x="500034" y="500042"/>
            <a:ext cx="8643966" cy="384721"/>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4.  Conclusion</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103</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2" name="Rectangle 11"/>
          <p:cNvSpPr/>
          <p:nvPr/>
        </p:nvSpPr>
        <p:spPr>
          <a:xfrm>
            <a:off x="285720" y="1134700"/>
            <a:ext cx="8643966" cy="1579920"/>
          </a:xfrm>
          <a:prstGeom prst="rect">
            <a:avLst/>
          </a:prstGeom>
        </p:spPr>
        <p:txBody>
          <a:bodyPr wrap="square">
            <a:spAutoFit/>
          </a:bodyPr>
          <a:lstStyle/>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Il n’existe pas de méthodes bien définies et objectives pour réaliser une interface utilisateur.</a:t>
            </a:r>
          </a:p>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Les ergonomes experts se sont intéressés à définir en particulier des règles et critères ergonomiques pour concevoir et réaliser une interface graphique (basée sur les fenêtres) avec une IHM performante.  </a:t>
            </a:r>
            <a:endParaRPr lang="fr-FR" b="1" dirty="0" smtClean="0">
              <a:solidFill>
                <a:srgbClr val="E6AF00"/>
              </a:solidFill>
              <a:latin typeface="Cambria"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7358050" y="3000372"/>
            <a:ext cx="1785950" cy="1571636"/>
          </a:xfrm>
          <a:prstGeom prst="rect">
            <a:avLst/>
          </a:prstGeom>
          <a:noFill/>
          <a:ln w="9525">
            <a:noFill/>
            <a:miter lim="800000"/>
            <a:headEnd/>
            <a:tailEnd/>
          </a:ln>
          <a:effectLst/>
        </p:spPr>
      </p:pic>
      <p:sp>
        <p:nvSpPr>
          <p:cNvPr id="13" name="Rectangle 12"/>
          <p:cNvSpPr/>
          <p:nvPr/>
        </p:nvSpPr>
        <p:spPr>
          <a:xfrm>
            <a:off x="285720" y="3237556"/>
            <a:ext cx="6858048" cy="1477328"/>
          </a:xfrm>
          <a:prstGeom prst="rect">
            <a:avLst/>
          </a:prstGeom>
        </p:spPr>
        <p:txBody>
          <a:bodyPr wrap="square">
            <a:spAutoFit/>
          </a:bodyPr>
          <a:lstStyle/>
          <a:p>
            <a:pPr marL="517525" indent="-15398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Tous les critères ergonomiques proposés jusqu’à aujourd’hui possèdent des règles redondantes, parfois contradictoires. Ces critères sont présentés et posés à l’utilisateur, lors de de la conception du logiciel, sous forme d’une </a:t>
            </a:r>
            <a:r>
              <a:rPr lang="fr-FR" dirty="0" err="1" smtClean="0">
                <a:latin typeface="Cambria" pitchFamily="18" charset="0"/>
              </a:rPr>
              <a:t>CheckList</a:t>
            </a:r>
            <a:r>
              <a:rPr lang="fr-FR" dirty="0" smtClean="0">
                <a:latin typeface="Cambria" pitchFamily="18" charset="0"/>
              </a:rPr>
              <a:t>  pour choisir ceux qui intéressent l’utilisateur.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358246" cy="6017032"/>
          </a:xfrm>
          <a:prstGeom prst="rect">
            <a:avLst/>
          </a:prstGeom>
          <a:noFill/>
        </p:spPr>
        <p:txBody>
          <a:bodyPr wrap="square" rtlCol="0">
            <a:spAutoFit/>
          </a:bodyPr>
          <a:lstStyle/>
          <a:p>
            <a:pPr marL="185738" indent="-185738"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 </a:t>
            </a:r>
            <a:endParaRPr lang="fr-FR" sz="1900" b="1" u="sng" dirty="0" smtClean="0">
              <a:solidFill>
                <a:srgbClr val="6600CC"/>
              </a:solidFill>
              <a:latin typeface="Cambria" pitchFamily="18" charset="0"/>
            </a:endParaRPr>
          </a:p>
          <a:p>
            <a:pPr marL="185738" indent="-185738" algn="just">
              <a:spcBef>
                <a:spcPts val="600"/>
              </a:spcBef>
              <a:spcAft>
                <a:spcPts val="600"/>
              </a:spcAft>
              <a:buFont typeface="Wingdings" pitchFamily="2" charset="2"/>
              <a:buChar char="§"/>
            </a:pPr>
            <a:r>
              <a:rPr lang="fr-FR" sz="1900" dirty="0" smtClean="0">
                <a:solidFill>
                  <a:srgbClr val="C00000"/>
                </a:solidFill>
                <a:latin typeface="Cambria" pitchFamily="18" charset="0"/>
              </a:rPr>
              <a:t> </a:t>
            </a:r>
            <a:r>
              <a:rPr lang="fr-FR" sz="1900" dirty="0" smtClean="0">
                <a:latin typeface="Cambria" pitchFamily="18" charset="0"/>
              </a:rPr>
              <a:t>Le </a:t>
            </a:r>
            <a:r>
              <a:rPr lang="fr-FR" sz="1900" i="1" dirty="0" smtClean="0">
                <a:solidFill>
                  <a:srgbClr val="C00000"/>
                </a:solidFill>
                <a:latin typeface="Cambria" pitchFamily="18" charset="0"/>
              </a:rPr>
              <a:t>guidage</a:t>
            </a:r>
            <a:r>
              <a:rPr lang="fr-FR" sz="1900" dirty="0" smtClean="0">
                <a:latin typeface="Cambria" pitchFamily="18" charset="0"/>
              </a:rPr>
              <a:t> est l’ensemble des moyens mis en œuvre pour conseiller, orienter, informer et conduire l’utilisateur lors de ses interactions (messages, alarmes, labels, etc.).  On distingue : </a:t>
            </a:r>
          </a:p>
          <a:p>
            <a:pPr marL="449263" indent="-85725" algn="just">
              <a:spcBef>
                <a:spcPts val="600"/>
              </a:spcBef>
              <a:spcAft>
                <a:spcPts val="600"/>
              </a:spcAft>
              <a:buFont typeface="Arial" pitchFamily="34" charset="0"/>
              <a:buChar char="•"/>
            </a:pPr>
            <a:r>
              <a:rPr lang="fr-FR" sz="1900" dirty="0" smtClean="0">
                <a:solidFill>
                  <a:srgbClr val="C00000"/>
                </a:solidFill>
                <a:latin typeface="Cambria" pitchFamily="18" charset="0"/>
              </a:rPr>
              <a:t> </a:t>
            </a:r>
            <a:r>
              <a:rPr lang="fr-FR" sz="1900" dirty="0" smtClean="0">
                <a:latin typeface="Cambria" pitchFamily="18" charset="0"/>
              </a:rPr>
              <a:t>Le</a:t>
            </a:r>
            <a:r>
              <a:rPr lang="fr-FR" sz="1900" dirty="0" smtClean="0">
                <a:solidFill>
                  <a:srgbClr val="C00000"/>
                </a:solidFill>
                <a:latin typeface="Cambria" pitchFamily="18" charset="0"/>
              </a:rPr>
              <a:t> </a:t>
            </a:r>
            <a:r>
              <a:rPr lang="fr-FR" sz="1900" i="1" dirty="0" smtClean="0">
                <a:solidFill>
                  <a:srgbClr val="6600CC"/>
                </a:solidFill>
                <a:latin typeface="Cambria" pitchFamily="18" charset="0"/>
              </a:rPr>
              <a:t>guidage explicite </a:t>
            </a:r>
            <a:r>
              <a:rPr lang="fr-FR" sz="1900" dirty="0" smtClean="0">
                <a:latin typeface="Cambria" pitchFamily="18" charset="0"/>
              </a:rPr>
              <a:t>(exemple : guider par des messages, des bulles d'aide, des boîtes de dialogue, …);</a:t>
            </a:r>
          </a:p>
          <a:p>
            <a:pPr marL="449263" indent="-85725" algn="just">
              <a:spcBef>
                <a:spcPts val="600"/>
              </a:spcBef>
              <a:spcAft>
                <a:spcPts val="600"/>
              </a:spcAft>
              <a:buFont typeface="Arial" pitchFamily="34" charset="0"/>
              <a:buChar char="•"/>
            </a:pPr>
            <a:r>
              <a:rPr lang="fr-FR" sz="1900" dirty="0" smtClean="0">
                <a:solidFill>
                  <a:srgbClr val="C00000"/>
                </a:solidFill>
                <a:latin typeface="Cambria" pitchFamily="18" charset="0"/>
              </a:rPr>
              <a:t> </a:t>
            </a:r>
            <a:r>
              <a:rPr lang="fr-FR" sz="1900" dirty="0" smtClean="0">
                <a:latin typeface="Cambria" pitchFamily="18" charset="0"/>
              </a:rPr>
              <a:t>Le</a:t>
            </a:r>
            <a:r>
              <a:rPr lang="fr-FR" sz="1900" dirty="0" smtClean="0">
                <a:solidFill>
                  <a:srgbClr val="C00000"/>
                </a:solidFill>
                <a:latin typeface="Cambria" pitchFamily="18" charset="0"/>
              </a:rPr>
              <a:t> </a:t>
            </a:r>
            <a:r>
              <a:rPr lang="fr-FR" sz="1900" i="1" dirty="0" smtClean="0">
                <a:solidFill>
                  <a:srgbClr val="6600CC"/>
                </a:solidFill>
                <a:latin typeface="Cambria" pitchFamily="18" charset="0"/>
              </a:rPr>
              <a:t>guidage implicite </a:t>
            </a:r>
            <a:r>
              <a:rPr lang="fr-FR" sz="1900" dirty="0" smtClean="0">
                <a:latin typeface="Cambria" pitchFamily="18" charset="0"/>
              </a:rPr>
              <a:t>(exemple : griser les fonctions inactives pour informer l’utilisateur qu’il n’a pas l’accès à ces fonctions, …).</a:t>
            </a:r>
          </a:p>
          <a:p>
            <a:pPr marL="261938" indent="-261938" algn="just">
              <a:spcBef>
                <a:spcPts val="600"/>
              </a:spcBef>
              <a:spcAft>
                <a:spcPts val="600"/>
              </a:spcAft>
              <a:buFont typeface="Wingdings" pitchFamily="2" charset="2"/>
              <a:buChar char="§"/>
            </a:pPr>
            <a:r>
              <a:rPr lang="fr-FR" sz="1900" dirty="0" smtClean="0">
                <a:solidFill>
                  <a:srgbClr val="C00000"/>
                </a:solidFill>
                <a:latin typeface="Cambria" pitchFamily="18" charset="0"/>
              </a:rPr>
              <a:t> </a:t>
            </a:r>
            <a:r>
              <a:rPr lang="fr-FR" sz="1900" dirty="0" smtClean="0">
                <a:latin typeface="Cambria" pitchFamily="18" charset="0"/>
              </a:rPr>
              <a:t>Le critère de guidage est décomposé en </a:t>
            </a:r>
            <a:r>
              <a:rPr lang="fr-FR" sz="1900" i="1" dirty="0" smtClean="0">
                <a:solidFill>
                  <a:srgbClr val="C00000"/>
                </a:solidFill>
                <a:latin typeface="Cambria" pitchFamily="18" charset="0"/>
              </a:rPr>
              <a:t>quatre sous-critères </a:t>
            </a:r>
            <a:r>
              <a:rPr lang="fr-FR" sz="1900" dirty="0" smtClean="0">
                <a:latin typeface="Cambria" pitchFamily="18" charset="0"/>
              </a:rPr>
              <a:t>:</a:t>
            </a:r>
          </a:p>
          <a:p>
            <a:pPr marL="449263" indent="174625"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Incitation ;</a:t>
            </a:r>
          </a:p>
          <a:p>
            <a:pPr marL="449263" indent="174625"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Groupement / Distinction entre items;</a:t>
            </a:r>
          </a:p>
          <a:p>
            <a:pPr marL="449263" indent="174625"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Feedback immédiat;</a:t>
            </a:r>
          </a:p>
          <a:p>
            <a:pPr marL="449263" indent="174625"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Lisibilité.</a:t>
            </a: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43949"/>
            <a:ext cx="8358246" cy="384721"/>
          </a:xfrm>
          <a:prstGeom prst="rect">
            <a:avLst/>
          </a:prstGeom>
          <a:noFill/>
        </p:spPr>
        <p:txBody>
          <a:bodyPr wrap="square" rtlCol="0">
            <a:spAutoFit/>
          </a:bodyPr>
          <a:lstStyle/>
          <a:p>
            <a:pPr marL="185738" indent="-185738"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a:t>
            </a:r>
            <a:r>
              <a:rPr lang="fr-FR" sz="1900" b="1" dirty="0" smtClean="0">
                <a:solidFill>
                  <a:srgbClr val="6600CC"/>
                </a:solidFill>
                <a:latin typeface="Cambria" pitchFamily="18" charset="0"/>
              </a:rPr>
              <a:t>:  =&gt; Incitation</a:t>
            </a: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12</a:t>
            </a:fld>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357158" y="857232"/>
            <a:ext cx="8429684" cy="3786214"/>
          </a:xfrm>
          <a:prstGeom prst="rect">
            <a:avLst/>
          </a:prstGeom>
          <a:noFill/>
          <a:ln w="9525">
            <a:noFill/>
            <a:miter lim="800000"/>
            <a:headEnd/>
            <a:tailEnd/>
          </a:ln>
          <a:effectLst/>
        </p:spPr>
      </p:pic>
      <p:sp>
        <p:nvSpPr>
          <p:cNvPr id="11" name="ZoneTexte 10"/>
          <p:cNvSpPr txBox="1"/>
          <p:nvPr/>
        </p:nvSpPr>
        <p:spPr>
          <a:xfrm>
            <a:off x="7715272" y="3000372"/>
            <a:ext cx="1285884" cy="7848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fr-FR" sz="1500" dirty="0" smtClean="0"/>
              <a:t>Puis ajouter une notation</a:t>
            </a:r>
            <a:r>
              <a:rPr lang="fr-FR" sz="1500" dirty="0" smtClean="0">
                <a:sym typeface="Wingdings" pitchFamily="2" charset="2"/>
              </a:rPr>
              <a:t>: (*)obligatoire</a:t>
            </a:r>
            <a:r>
              <a:rPr lang="fr-FR" sz="1500" dirty="0" smtClean="0"/>
              <a:t> </a:t>
            </a:r>
            <a:endParaRPr lang="fr-FR" sz="1500" dirty="0"/>
          </a:p>
        </p:txBody>
      </p:sp>
      <p:cxnSp>
        <p:nvCxnSpPr>
          <p:cNvPr id="13" name="Connecteur droit avec flèche 12"/>
          <p:cNvCxnSpPr/>
          <p:nvPr/>
        </p:nvCxnSpPr>
        <p:spPr>
          <a:xfrm>
            <a:off x="7286644" y="3355974"/>
            <a:ext cx="42862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2616101"/>
          </a:xfrm>
          <a:prstGeom prst="rect">
            <a:avLst/>
          </a:prstGeom>
          <a:noFill/>
        </p:spPr>
        <p:txBody>
          <a:bodyPr wrap="square" rtlCol="0">
            <a:spAutoFit/>
          </a:bodyPr>
          <a:lstStyle/>
          <a:p>
            <a:pPr marL="185738" indent="-185738"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a:t>
            </a:r>
            <a:r>
              <a:rPr lang="fr-FR" sz="1900" b="1" dirty="0" smtClean="0">
                <a:solidFill>
                  <a:srgbClr val="6600CC"/>
                </a:solidFill>
                <a:latin typeface="Cambria" pitchFamily="18" charset="0"/>
              </a:rPr>
              <a:t>:  =&gt; Incitation</a:t>
            </a:r>
          </a:p>
          <a:p>
            <a:pPr marL="363538" indent="-188913" algn="just">
              <a:spcBef>
                <a:spcPts val="600"/>
              </a:spcBef>
              <a:spcAft>
                <a:spcPts val="600"/>
              </a:spcAft>
            </a:pPr>
            <a:r>
              <a:rPr lang="fr-FR" sz="1900" b="1" u="sng" dirty="0" smtClean="0">
                <a:solidFill>
                  <a:srgbClr val="00B050"/>
                </a:solidFill>
                <a:latin typeface="Cambria" pitchFamily="18" charset="0"/>
              </a:rPr>
              <a:t>- A faire: </a:t>
            </a:r>
          </a:p>
          <a:p>
            <a:pPr marL="185738" indent="-185738" algn="just">
              <a:spcBef>
                <a:spcPts val="600"/>
              </a:spcBef>
              <a:spcAft>
                <a:spcPts val="600"/>
              </a:spcAft>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13</a:t>
            </a:fld>
            <a:endParaRPr lang="fr-FR" dirty="0"/>
          </a:p>
        </p:txBody>
      </p:sp>
      <p:pic>
        <p:nvPicPr>
          <p:cNvPr id="2" name="Picture 3"/>
          <p:cNvPicPr>
            <a:picLocks noChangeAspect="1" noChangeArrowheads="1"/>
          </p:cNvPicPr>
          <p:nvPr/>
        </p:nvPicPr>
        <p:blipFill>
          <a:blip r:embed="rId3" cstate="print"/>
          <a:srcRect/>
          <a:stretch>
            <a:fillRect/>
          </a:stretch>
        </p:blipFill>
        <p:spPr bwMode="auto">
          <a:xfrm>
            <a:off x="3643306" y="1357298"/>
            <a:ext cx="5314950" cy="2643206"/>
          </a:xfrm>
          <a:prstGeom prst="rect">
            <a:avLst/>
          </a:prstGeom>
          <a:noFill/>
          <a:ln w="9525">
            <a:noFill/>
            <a:miter lim="800000"/>
            <a:headEnd/>
            <a:tailEnd/>
          </a:ln>
          <a:effectLst/>
        </p:spPr>
      </p:pic>
      <p:sp>
        <p:nvSpPr>
          <p:cNvPr id="11" name="ZoneTexte 10"/>
          <p:cNvSpPr txBox="1"/>
          <p:nvPr/>
        </p:nvSpPr>
        <p:spPr>
          <a:xfrm>
            <a:off x="500034" y="1428736"/>
            <a:ext cx="3500462" cy="2862322"/>
          </a:xfrm>
          <a:prstGeom prst="rect">
            <a:avLst/>
          </a:prstGeom>
          <a:noFill/>
        </p:spPr>
        <p:txBody>
          <a:bodyPr wrap="square" rtlCol="0">
            <a:spAutoFit/>
          </a:bodyPr>
          <a:lstStyle/>
          <a:p>
            <a:pPr algn="just"/>
            <a:r>
              <a:rPr lang="fr-FR" dirty="0" smtClean="0">
                <a:latin typeface="Garamond" pitchFamily="18" charset="0"/>
              </a:rPr>
              <a:t>- Un exemple d’incitation réussie: Le numéro d'abonné pour un voyage aéroplane  est divisé en trois blocs de trois chiffres. Une fois un premier bloc saisi, le curseur se déplace automatiquement au bloc suivant.. Cette technique incite et guide l’utilisateur à fournir le type et le format de la liste des saisies attendues. </a:t>
            </a:r>
            <a:endParaRPr lang="fr-FR" dirty="0">
              <a:latin typeface="Garamond" pitchFamily="18" charset="0"/>
            </a:endParaRPr>
          </a:p>
        </p:txBody>
      </p:sp>
      <p:pic>
        <p:nvPicPr>
          <p:cNvPr id="1028" name="Picture 4"/>
          <p:cNvPicPr>
            <a:picLocks noChangeAspect="1" noChangeArrowheads="1"/>
          </p:cNvPicPr>
          <p:nvPr/>
        </p:nvPicPr>
        <p:blipFill>
          <a:blip r:embed="rId4" cstate="print"/>
          <a:srcRect/>
          <a:stretch>
            <a:fillRect/>
          </a:stretch>
        </p:blipFill>
        <p:spPr bwMode="auto">
          <a:xfrm>
            <a:off x="3714712" y="4571984"/>
            <a:ext cx="5429288" cy="2286016"/>
          </a:xfrm>
          <a:prstGeom prst="rect">
            <a:avLst/>
          </a:prstGeom>
          <a:noFill/>
          <a:ln w="9525">
            <a:noFill/>
            <a:miter lim="800000"/>
            <a:headEnd/>
            <a:tailEnd/>
          </a:ln>
          <a:effectLst/>
        </p:spPr>
      </p:pic>
      <p:sp>
        <p:nvSpPr>
          <p:cNvPr id="13" name="ZoneTexte 12"/>
          <p:cNvSpPr txBox="1"/>
          <p:nvPr/>
        </p:nvSpPr>
        <p:spPr>
          <a:xfrm>
            <a:off x="285720" y="4786322"/>
            <a:ext cx="3500462" cy="1200329"/>
          </a:xfrm>
          <a:prstGeom prst="rect">
            <a:avLst/>
          </a:prstGeom>
          <a:noFill/>
        </p:spPr>
        <p:txBody>
          <a:bodyPr wrap="square" rtlCol="0">
            <a:spAutoFit/>
          </a:bodyPr>
          <a:lstStyle/>
          <a:p>
            <a:pPr algn="just"/>
            <a:r>
              <a:rPr lang="fr-FR" dirty="0" smtClean="0">
                <a:latin typeface="Garamond" pitchFamily="18" charset="0"/>
              </a:rPr>
              <a:t>-  Guider l’utilisateur par des </a:t>
            </a:r>
            <a:r>
              <a:rPr lang="fr-FR" dirty="0" err="1" smtClean="0">
                <a:latin typeface="Garamond" pitchFamily="18" charset="0"/>
              </a:rPr>
              <a:t>Tooltips</a:t>
            </a:r>
            <a:r>
              <a:rPr lang="fr-FR" dirty="0" smtClean="0">
                <a:latin typeface="Garamond" pitchFamily="18" charset="0"/>
              </a:rPr>
              <a:t> ou des messages pour  montrer des indications des fonctions afin de pouvoir l’orienter. </a:t>
            </a: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pic>
        <p:nvPicPr>
          <p:cNvPr id="1027" name="Picture 3" hidden="1"/>
          <p:cNvPicPr>
            <a:picLocks noChangeAspect="1" noChangeArrowheads="1"/>
          </p:cNvPicPr>
          <p:nvPr/>
        </p:nvPicPr>
        <p:blipFill>
          <a:blip r:embed="rId3" cstate="print"/>
          <a:srcRect/>
          <a:stretch>
            <a:fillRect/>
          </a:stretch>
        </p:blipFill>
        <p:spPr bwMode="auto">
          <a:xfrm>
            <a:off x="0" y="0"/>
            <a:ext cx="539051" cy="6858000"/>
          </a:xfrm>
          <a:prstGeom prst="rect">
            <a:avLst/>
          </a:prstGeom>
          <a:noFill/>
          <a:ln w="9525">
            <a:noFill/>
            <a:miter lim="800000"/>
            <a:headEnd/>
            <a:tailEnd/>
          </a:ln>
          <a:effectLst/>
        </p:spPr>
      </p:pic>
      <p:sp>
        <p:nvSpPr>
          <p:cNvPr id="18" name="ZoneTexte 17"/>
          <p:cNvSpPr txBox="1"/>
          <p:nvPr/>
        </p:nvSpPr>
        <p:spPr>
          <a:xfrm>
            <a:off x="500034" y="642918"/>
            <a:ext cx="8643966" cy="384721"/>
          </a:xfrm>
          <a:prstGeom prst="rect">
            <a:avLst/>
          </a:prstGeom>
          <a:noFill/>
        </p:spPr>
        <p:txBody>
          <a:bodyPr wrap="square" rtlCol="0">
            <a:spAutoFit/>
          </a:bodyPr>
          <a:lstStyle/>
          <a:p>
            <a:pPr marL="185738" indent="-185738"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a:t>
            </a:r>
            <a:r>
              <a:rPr lang="fr-FR" sz="1900" b="1" dirty="0" smtClean="0">
                <a:solidFill>
                  <a:srgbClr val="6600CC"/>
                </a:solidFill>
                <a:latin typeface="Cambria" pitchFamily="18" charset="0"/>
              </a:rPr>
              <a:t>:  =&gt; Incitation</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14</a:t>
            </a:fld>
            <a:endParaRPr lang="fr-FR" dirty="0"/>
          </a:p>
        </p:txBody>
      </p:sp>
      <p:pic>
        <p:nvPicPr>
          <p:cNvPr id="2050" name="Picture 2"/>
          <p:cNvPicPr>
            <a:picLocks noChangeAspect="1" noChangeArrowheads="1"/>
          </p:cNvPicPr>
          <p:nvPr/>
        </p:nvPicPr>
        <p:blipFill>
          <a:blip r:embed="rId4" cstate="print"/>
          <a:srcRect/>
          <a:stretch>
            <a:fillRect/>
          </a:stretch>
        </p:blipFill>
        <p:spPr bwMode="auto">
          <a:xfrm>
            <a:off x="3857620" y="3571876"/>
            <a:ext cx="5000660" cy="2857520"/>
          </a:xfrm>
          <a:prstGeom prst="rect">
            <a:avLst/>
          </a:prstGeom>
          <a:noFill/>
          <a:ln w="9525">
            <a:noFill/>
            <a:miter lim="800000"/>
            <a:headEnd/>
            <a:tailEnd/>
          </a:ln>
          <a:effectLst/>
        </p:spPr>
      </p:pic>
      <p:sp>
        <p:nvSpPr>
          <p:cNvPr id="12" name="ZoneTexte 11"/>
          <p:cNvSpPr txBox="1"/>
          <p:nvPr/>
        </p:nvSpPr>
        <p:spPr>
          <a:xfrm>
            <a:off x="357158" y="4429132"/>
            <a:ext cx="3500462" cy="2031325"/>
          </a:xfrm>
          <a:prstGeom prst="rect">
            <a:avLst/>
          </a:prstGeom>
          <a:noFill/>
        </p:spPr>
        <p:txBody>
          <a:bodyPr wrap="square" rtlCol="0">
            <a:spAutoFit/>
          </a:bodyPr>
          <a:lstStyle/>
          <a:p>
            <a:pPr algn="just"/>
            <a:r>
              <a:rPr lang="fr-FR" dirty="0" smtClean="0">
                <a:latin typeface="Garamond" pitchFamily="18" charset="0"/>
              </a:rPr>
              <a:t>- L'incitation de l’exemple est si mauvaise que l'on doit explicitement dire à l'utilisateur où il doit cliquer ! (il doit lire le message écrit plus loin pour comprendre qu’il doit utiliser les boutons hexagones pour naviguer  sur ce site). </a:t>
            </a:r>
            <a:endParaRPr lang="fr-FR" dirty="0">
              <a:latin typeface="Garamond" pitchFamily="18" charset="0"/>
            </a:endParaRPr>
          </a:p>
        </p:txBody>
      </p:sp>
      <p:sp>
        <p:nvSpPr>
          <p:cNvPr id="11" name="Rectangle 10"/>
          <p:cNvSpPr/>
          <p:nvPr/>
        </p:nvSpPr>
        <p:spPr>
          <a:xfrm>
            <a:off x="214282" y="3916924"/>
            <a:ext cx="2034339"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4098" name="Picture 2"/>
          <p:cNvPicPr>
            <a:picLocks noChangeAspect="1" noChangeArrowheads="1"/>
          </p:cNvPicPr>
          <p:nvPr/>
        </p:nvPicPr>
        <p:blipFill>
          <a:blip r:embed="rId5"/>
          <a:srcRect/>
          <a:stretch>
            <a:fillRect/>
          </a:stretch>
        </p:blipFill>
        <p:spPr bwMode="auto">
          <a:xfrm>
            <a:off x="5072066" y="1214422"/>
            <a:ext cx="3505200" cy="2000264"/>
          </a:xfrm>
          <a:prstGeom prst="rect">
            <a:avLst/>
          </a:prstGeom>
          <a:noFill/>
          <a:ln w="9525">
            <a:noFill/>
            <a:miter lim="800000"/>
            <a:headEnd/>
            <a:tailEnd/>
          </a:ln>
          <a:effectLst/>
        </p:spPr>
      </p:pic>
      <p:sp>
        <p:nvSpPr>
          <p:cNvPr id="14" name="Rectangle 13"/>
          <p:cNvSpPr/>
          <p:nvPr/>
        </p:nvSpPr>
        <p:spPr>
          <a:xfrm>
            <a:off x="928662" y="1643050"/>
            <a:ext cx="3857652" cy="646331"/>
          </a:xfrm>
          <a:prstGeom prst="rect">
            <a:avLst/>
          </a:prstGeom>
        </p:spPr>
        <p:txBody>
          <a:bodyPr wrap="square">
            <a:spAutoFit/>
          </a:bodyPr>
          <a:lstStyle/>
          <a:p>
            <a:r>
              <a:rPr lang="fr-FR" dirty="0" smtClean="0"/>
              <a:t>Donner le format de saisie des données (dates, dimensions, unités, …)</a:t>
            </a:r>
            <a:endParaRPr lang="fr-FR" dirty="0"/>
          </a:p>
        </p:txBody>
      </p:sp>
      <p:sp>
        <p:nvSpPr>
          <p:cNvPr id="15" name="Rectangle 14"/>
          <p:cNvSpPr/>
          <p:nvPr/>
        </p:nvSpPr>
        <p:spPr>
          <a:xfrm>
            <a:off x="571472" y="1142984"/>
            <a:ext cx="1303370"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pic>
        <p:nvPicPr>
          <p:cNvPr id="1027" name="Picture 3" hidden="1"/>
          <p:cNvPicPr>
            <a:picLocks noChangeAspect="1" noChangeArrowheads="1"/>
          </p:cNvPicPr>
          <p:nvPr/>
        </p:nvPicPr>
        <p:blipFill>
          <a:blip r:embed="rId3" cstate="print"/>
          <a:srcRect/>
          <a:stretch>
            <a:fillRect/>
          </a:stretch>
        </p:blipFill>
        <p:spPr bwMode="auto">
          <a:xfrm>
            <a:off x="0" y="0"/>
            <a:ext cx="539051" cy="6858000"/>
          </a:xfrm>
          <a:prstGeom prst="rect">
            <a:avLst/>
          </a:prstGeom>
          <a:noFill/>
          <a:ln w="9525">
            <a:noFill/>
            <a:miter lim="800000"/>
            <a:headEnd/>
            <a:tailEnd/>
          </a:ln>
          <a:effectLst/>
        </p:spPr>
      </p:pic>
      <p:sp>
        <p:nvSpPr>
          <p:cNvPr id="18" name="ZoneTexte 17"/>
          <p:cNvSpPr txBox="1"/>
          <p:nvPr/>
        </p:nvSpPr>
        <p:spPr>
          <a:xfrm>
            <a:off x="500034" y="642918"/>
            <a:ext cx="8643966" cy="2462213"/>
          </a:xfrm>
          <a:prstGeom prst="rect">
            <a:avLst/>
          </a:prstGeom>
          <a:noFill/>
        </p:spPr>
        <p:txBody>
          <a:bodyPr wrap="square" rtlCol="0">
            <a:spAutoFit/>
          </a:bodyPr>
          <a:lstStyle/>
          <a:p>
            <a:pPr marL="5559425" indent="-5559425"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a:t>
            </a:r>
            <a:r>
              <a:rPr lang="fr-FR" sz="1900" b="1" dirty="0" smtClean="0">
                <a:solidFill>
                  <a:srgbClr val="6600CC"/>
                </a:solidFill>
                <a:latin typeface="Cambria" pitchFamily="18" charset="0"/>
              </a:rPr>
              <a:t>:  =&gt; Groupement / Distinction entre items</a:t>
            </a:r>
            <a:endParaRPr lang="fr-FR" sz="1900" b="1" u="sng" dirty="0" smtClean="0">
              <a:solidFill>
                <a:srgbClr val="6600CC"/>
              </a:solidFill>
              <a:latin typeface="Cambria" pitchFamily="18" charset="0"/>
            </a:endParaRPr>
          </a:p>
          <a:p>
            <a:pPr marL="185738" indent="-185738" algn="just">
              <a:spcBef>
                <a:spcPts val="600"/>
              </a:spcBef>
              <a:spcAft>
                <a:spcPts val="600"/>
              </a:spcAft>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a:xfrm>
            <a:off x="6643702" y="6215082"/>
            <a:ext cx="2133600" cy="365125"/>
          </a:xfrm>
        </p:spPr>
        <p:txBody>
          <a:bodyPr/>
          <a:lstStyle/>
          <a:p>
            <a:fld id="{5600C454-2FF4-45A0-8A21-A6CDAE4EFA1B}" type="slidenum">
              <a:rPr lang="fr-FR" smtClean="0"/>
              <a:pPr/>
              <a:t>15</a:t>
            </a:fld>
            <a:endParaRPr lang="fr-FR" dirty="0"/>
          </a:p>
        </p:txBody>
      </p:sp>
      <p:pic>
        <p:nvPicPr>
          <p:cNvPr id="3074" name="Picture 2"/>
          <p:cNvPicPr>
            <a:picLocks noChangeAspect="1" noChangeArrowheads="1"/>
          </p:cNvPicPr>
          <p:nvPr/>
        </p:nvPicPr>
        <p:blipFill>
          <a:blip r:embed="rId4" cstate="print"/>
          <a:srcRect/>
          <a:stretch>
            <a:fillRect/>
          </a:stretch>
        </p:blipFill>
        <p:spPr bwMode="auto">
          <a:xfrm>
            <a:off x="642910" y="1285860"/>
            <a:ext cx="8024816" cy="2000264"/>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a:stretch>
            <a:fillRect/>
          </a:stretch>
        </p:blipFill>
        <p:spPr bwMode="auto">
          <a:xfrm>
            <a:off x="714348" y="3714752"/>
            <a:ext cx="3929090" cy="2000264"/>
          </a:xfrm>
          <a:prstGeom prst="rect">
            <a:avLst/>
          </a:prstGeom>
          <a:noFill/>
          <a:ln w="9525">
            <a:noFill/>
            <a:miter lim="800000"/>
            <a:headEnd/>
            <a:tailEnd/>
          </a:ln>
          <a:effectLst/>
        </p:spPr>
      </p:pic>
      <p:sp>
        <p:nvSpPr>
          <p:cNvPr id="11" name="Rectangle 10"/>
          <p:cNvSpPr/>
          <p:nvPr/>
        </p:nvSpPr>
        <p:spPr>
          <a:xfrm>
            <a:off x="1071538" y="3357562"/>
            <a:ext cx="1303370"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3076" name="Picture 4"/>
          <p:cNvPicPr>
            <a:picLocks noChangeAspect="1" noChangeArrowheads="1"/>
          </p:cNvPicPr>
          <p:nvPr/>
        </p:nvPicPr>
        <p:blipFill>
          <a:blip r:embed="rId6" cstate="print"/>
          <a:srcRect/>
          <a:stretch>
            <a:fillRect/>
          </a:stretch>
        </p:blipFill>
        <p:spPr bwMode="auto">
          <a:xfrm>
            <a:off x="4929190" y="3429000"/>
            <a:ext cx="3533602" cy="2428892"/>
          </a:xfrm>
          <a:prstGeom prst="rect">
            <a:avLst/>
          </a:prstGeom>
          <a:noFill/>
          <a:ln w="9525">
            <a:noFill/>
            <a:miter lim="800000"/>
            <a:headEnd/>
            <a:tailEnd/>
          </a:ln>
          <a:effectLst/>
        </p:spPr>
      </p:pic>
      <p:sp>
        <p:nvSpPr>
          <p:cNvPr id="12" name="ZoneTexte 11"/>
          <p:cNvSpPr txBox="1"/>
          <p:nvPr/>
        </p:nvSpPr>
        <p:spPr>
          <a:xfrm>
            <a:off x="4714876" y="5923682"/>
            <a:ext cx="3929090" cy="830997"/>
          </a:xfrm>
          <a:prstGeom prst="rect">
            <a:avLst/>
          </a:prstGeom>
          <a:noFill/>
        </p:spPr>
        <p:txBody>
          <a:bodyPr wrap="square" rtlCol="0">
            <a:spAutoFit/>
          </a:bodyPr>
          <a:lstStyle/>
          <a:p>
            <a:pPr algn="ctr"/>
            <a:r>
              <a:rPr lang="fr-FR" sz="1600" dirty="0" smtClean="0">
                <a:latin typeface="Garamond" pitchFamily="18" charset="0"/>
              </a:rPr>
              <a:t>- Réaliser des explications et des illustrations au centre de l’écran pour chaque rubrique  se trouvant dans la zone droite. </a:t>
            </a:r>
            <a:endParaRPr lang="fr-FR" sz="1600" dirty="0">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pic>
        <p:nvPicPr>
          <p:cNvPr id="1027" name="Picture 3" hidden="1"/>
          <p:cNvPicPr>
            <a:picLocks noChangeAspect="1" noChangeArrowheads="1"/>
          </p:cNvPicPr>
          <p:nvPr/>
        </p:nvPicPr>
        <p:blipFill>
          <a:blip r:embed="rId3" cstate="print"/>
          <a:srcRect/>
          <a:stretch>
            <a:fillRect/>
          </a:stretch>
        </p:blipFill>
        <p:spPr bwMode="auto">
          <a:xfrm>
            <a:off x="0" y="0"/>
            <a:ext cx="539051" cy="6858000"/>
          </a:xfrm>
          <a:prstGeom prst="rect">
            <a:avLst/>
          </a:prstGeom>
          <a:noFill/>
          <a:ln w="9525">
            <a:noFill/>
            <a:miter lim="800000"/>
            <a:headEnd/>
            <a:tailEnd/>
          </a:ln>
          <a:effectLst/>
        </p:spPr>
      </p:pic>
      <p:sp>
        <p:nvSpPr>
          <p:cNvPr id="18" name="ZoneTexte 17"/>
          <p:cNvSpPr txBox="1"/>
          <p:nvPr/>
        </p:nvSpPr>
        <p:spPr>
          <a:xfrm>
            <a:off x="500034" y="642918"/>
            <a:ext cx="8643966" cy="2462213"/>
          </a:xfrm>
          <a:prstGeom prst="rect">
            <a:avLst/>
          </a:prstGeom>
          <a:noFill/>
        </p:spPr>
        <p:txBody>
          <a:bodyPr wrap="square" rtlCol="0">
            <a:spAutoFit/>
          </a:bodyPr>
          <a:lstStyle/>
          <a:p>
            <a:pPr marL="5559425" indent="-5559425"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a:t>
            </a:r>
            <a:r>
              <a:rPr lang="fr-FR" sz="1900" b="1" dirty="0" smtClean="0">
                <a:solidFill>
                  <a:srgbClr val="6600CC"/>
                </a:solidFill>
                <a:latin typeface="Cambria" pitchFamily="18" charset="0"/>
              </a:rPr>
              <a:t>:  =&gt; Groupement / Distinction entre items</a:t>
            </a:r>
            <a:endParaRPr lang="fr-FR" sz="1900" b="1" u="sng" dirty="0" smtClean="0">
              <a:solidFill>
                <a:srgbClr val="6600CC"/>
              </a:solidFill>
              <a:latin typeface="Cambria" pitchFamily="18" charset="0"/>
            </a:endParaRPr>
          </a:p>
          <a:p>
            <a:pPr marL="363538" indent="-188913" algn="just">
              <a:spcBef>
                <a:spcPts val="600"/>
              </a:spcBef>
              <a:spcAft>
                <a:spcPts val="600"/>
              </a:spcAft>
            </a:pPr>
            <a:r>
              <a:rPr lang="fr-FR" sz="1900" b="1" u="sng" dirty="0" smtClean="0">
                <a:solidFill>
                  <a:srgbClr val="FF0000"/>
                </a:solidFill>
                <a:latin typeface="Cambria" pitchFamily="18" charset="0"/>
              </a:rPr>
              <a:t>- A ne pas faire: </a:t>
            </a:r>
          </a:p>
          <a:p>
            <a:pPr marL="363538" indent="-188913" algn="just">
              <a:spcBef>
                <a:spcPts val="600"/>
              </a:spcBef>
              <a:spcAft>
                <a:spcPts val="600"/>
              </a:spcAft>
              <a:buFont typeface="Arial" pitchFamily="34" charset="0"/>
              <a:buChar char="•"/>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16</a:t>
            </a:fld>
            <a:endParaRPr lang="fr-FR" dirty="0"/>
          </a:p>
        </p:txBody>
      </p:sp>
      <p:pic>
        <p:nvPicPr>
          <p:cNvPr id="4098" name="Picture 2"/>
          <p:cNvPicPr>
            <a:picLocks noChangeAspect="1" noChangeArrowheads="1"/>
          </p:cNvPicPr>
          <p:nvPr/>
        </p:nvPicPr>
        <p:blipFill>
          <a:blip r:embed="rId4" cstate="print"/>
          <a:srcRect/>
          <a:stretch>
            <a:fillRect/>
          </a:stretch>
        </p:blipFill>
        <p:spPr bwMode="auto">
          <a:xfrm>
            <a:off x="2786050" y="1571612"/>
            <a:ext cx="1885950" cy="50673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4857753" y="2786058"/>
            <a:ext cx="4286248" cy="1143008"/>
          </a:xfrm>
          <a:prstGeom prst="rect">
            <a:avLst/>
          </a:prstGeom>
          <a:noFill/>
          <a:ln w="9525">
            <a:noFill/>
            <a:miter lim="800000"/>
            <a:headEnd/>
            <a:tailEnd/>
          </a:ln>
          <a:effectLst/>
        </p:spPr>
      </p:pic>
      <p:cxnSp>
        <p:nvCxnSpPr>
          <p:cNvPr id="13" name="Connecteur droit avec flèche 12"/>
          <p:cNvCxnSpPr/>
          <p:nvPr/>
        </p:nvCxnSpPr>
        <p:spPr>
          <a:xfrm>
            <a:off x="1857356" y="2071678"/>
            <a:ext cx="114300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Connecteur droit avec flèche 13"/>
          <p:cNvCxnSpPr/>
          <p:nvPr/>
        </p:nvCxnSpPr>
        <p:spPr>
          <a:xfrm>
            <a:off x="1857356" y="2071678"/>
            <a:ext cx="1214446" cy="3571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Connecteur droit avec flèche 16"/>
          <p:cNvCxnSpPr/>
          <p:nvPr/>
        </p:nvCxnSpPr>
        <p:spPr>
          <a:xfrm>
            <a:off x="1857356" y="4143380"/>
            <a:ext cx="114300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Connecteur droit avec flèche 18"/>
          <p:cNvCxnSpPr/>
          <p:nvPr/>
        </p:nvCxnSpPr>
        <p:spPr>
          <a:xfrm>
            <a:off x="1857356" y="4143380"/>
            <a:ext cx="1214446" cy="21431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Connecteur droit avec flèche 21"/>
          <p:cNvCxnSpPr/>
          <p:nvPr/>
        </p:nvCxnSpPr>
        <p:spPr>
          <a:xfrm>
            <a:off x="1928794" y="4857760"/>
            <a:ext cx="114300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Connecteur droit avec flèche 22"/>
          <p:cNvCxnSpPr/>
          <p:nvPr/>
        </p:nvCxnSpPr>
        <p:spPr>
          <a:xfrm>
            <a:off x="1928794" y="4857760"/>
            <a:ext cx="1143008" cy="8572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ZoneTexte 14"/>
          <p:cNvSpPr txBox="1"/>
          <p:nvPr/>
        </p:nvSpPr>
        <p:spPr>
          <a:xfrm>
            <a:off x="571472" y="2714620"/>
            <a:ext cx="2000264" cy="923330"/>
          </a:xfrm>
          <a:prstGeom prst="rect">
            <a:avLst/>
          </a:prstGeom>
          <a:noFill/>
        </p:spPr>
        <p:txBody>
          <a:bodyPr wrap="square" rtlCol="0">
            <a:spAutoFit/>
          </a:bodyPr>
          <a:lstStyle/>
          <a:p>
            <a:pPr algn="ctr"/>
            <a:r>
              <a:rPr lang="fr-FR" dirty="0" smtClean="0">
                <a:latin typeface="Garamond" pitchFamily="18" charset="0"/>
              </a:rPr>
              <a:t>- Un mélange de groupement</a:t>
            </a:r>
          </a:p>
          <a:p>
            <a:pPr algn="ct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pic>
        <p:nvPicPr>
          <p:cNvPr id="1027" name="Picture 3" hidden="1"/>
          <p:cNvPicPr>
            <a:picLocks noChangeAspect="1" noChangeArrowheads="1"/>
          </p:cNvPicPr>
          <p:nvPr/>
        </p:nvPicPr>
        <p:blipFill>
          <a:blip r:embed="rId3" cstate="print"/>
          <a:srcRect/>
          <a:stretch>
            <a:fillRect/>
          </a:stretch>
        </p:blipFill>
        <p:spPr bwMode="auto">
          <a:xfrm>
            <a:off x="0" y="0"/>
            <a:ext cx="539051" cy="6858000"/>
          </a:xfrm>
          <a:prstGeom prst="rect">
            <a:avLst/>
          </a:prstGeom>
          <a:noFill/>
          <a:ln w="9525">
            <a:noFill/>
            <a:miter lim="800000"/>
            <a:headEnd/>
            <a:tailEnd/>
          </a:ln>
          <a:effectLst/>
        </p:spPr>
      </p:pic>
      <p:sp>
        <p:nvSpPr>
          <p:cNvPr id="18" name="ZoneTexte 17"/>
          <p:cNvSpPr txBox="1"/>
          <p:nvPr/>
        </p:nvSpPr>
        <p:spPr>
          <a:xfrm>
            <a:off x="357158" y="642918"/>
            <a:ext cx="8643966" cy="2015936"/>
          </a:xfrm>
          <a:prstGeom prst="rect">
            <a:avLst/>
          </a:prstGeom>
          <a:noFill/>
        </p:spPr>
        <p:txBody>
          <a:bodyPr wrap="square" rtlCol="0">
            <a:spAutoFit/>
          </a:bodyPr>
          <a:lstStyle/>
          <a:p>
            <a:pPr marL="7358063" indent="-7358063" algn="just">
              <a:spcBef>
                <a:spcPts val="600"/>
              </a:spcBef>
              <a:spcAft>
                <a:spcPts val="600"/>
              </a:spcAft>
            </a:pPr>
            <a:r>
              <a:rPr lang="fr-FR" sz="1900" b="1" dirty="0" smtClean="0">
                <a:solidFill>
                  <a:srgbClr val="C00000"/>
                </a:solidFill>
                <a:latin typeface="Cambria" pitchFamily="18" charset="0"/>
              </a:rPr>
              <a:t>2.1. Critères de  l’INRIA (Bastien et Scapin) 2)- Guidage</a:t>
            </a:r>
            <a:r>
              <a:rPr lang="fr-FR" sz="1900" b="1" dirty="0" smtClean="0">
                <a:solidFill>
                  <a:srgbClr val="6600CC"/>
                </a:solidFill>
                <a:latin typeface="Cambria" pitchFamily="18" charset="0"/>
              </a:rPr>
              <a:t>:</a:t>
            </a:r>
            <a:r>
              <a:rPr lang="fr-FR" sz="1900" b="1" dirty="0" smtClean="0">
                <a:solidFill>
                  <a:srgbClr val="6600CC"/>
                </a:solidFill>
                <a:latin typeface="Cambria" pitchFamily="18" charset="0"/>
                <a:sym typeface="Symbol"/>
              </a:rPr>
              <a:t></a:t>
            </a:r>
            <a:r>
              <a:rPr lang="fr-FR" sz="1900" b="1" dirty="0" smtClean="0">
                <a:solidFill>
                  <a:srgbClr val="6600CC"/>
                </a:solidFill>
                <a:latin typeface="Cambria" pitchFamily="18" charset="0"/>
              </a:rPr>
              <a:t>Feedback immédiat</a:t>
            </a:r>
            <a:endParaRPr lang="fr-FR" sz="1900" b="1" u="sng" dirty="0" smtClean="0">
              <a:solidFill>
                <a:srgbClr val="6600CC"/>
              </a:solidFill>
              <a:latin typeface="Cambria" pitchFamily="18" charset="0"/>
            </a:endParaRPr>
          </a:p>
          <a:p>
            <a:pPr marL="363538" indent="-188913" algn="just">
              <a:spcBef>
                <a:spcPts val="600"/>
              </a:spcBef>
              <a:spcAft>
                <a:spcPts val="600"/>
              </a:spcAft>
              <a:buFont typeface="Arial" pitchFamily="34" charset="0"/>
              <a:buChar char="•"/>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17</a:t>
            </a:fld>
            <a:endParaRPr lang="fr-FR" dirty="0"/>
          </a:p>
        </p:txBody>
      </p:sp>
      <p:pic>
        <p:nvPicPr>
          <p:cNvPr id="5122" name="Picture 2"/>
          <p:cNvPicPr>
            <a:picLocks noChangeAspect="1" noChangeArrowheads="1"/>
          </p:cNvPicPr>
          <p:nvPr/>
        </p:nvPicPr>
        <p:blipFill>
          <a:blip r:embed="rId4" cstate="print"/>
          <a:srcRect/>
          <a:stretch>
            <a:fillRect/>
          </a:stretch>
        </p:blipFill>
        <p:spPr bwMode="auto">
          <a:xfrm>
            <a:off x="428596" y="1714488"/>
            <a:ext cx="8410322"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pic>
        <p:nvPicPr>
          <p:cNvPr id="1027" name="Picture 3" hidden="1"/>
          <p:cNvPicPr>
            <a:picLocks noChangeAspect="1" noChangeArrowheads="1"/>
          </p:cNvPicPr>
          <p:nvPr/>
        </p:nvPicPr>
        <p:blipFill>
          <a:blip r:embed="rId3" cstate="print"/>
          <a:srcRect/>
          <a:stretch>
            <a:fillRect/>
          </a:stretch>
        </p:blipFill>
        <p:spPr bwMode="auto">
          <a:xfrm>
            <a:off x="0" y="0"/>
            <a:ext cx="539051" cy="6858000"/>
          </a:xfrm>
          <a:prstGeom prst="rect">
            <a:avLst/>
          </a:prstGeom>
          <a:noFill/>
          <a:ln w="9525">
            <a:noFill/>
            <a:miter lim="800000"/>
            <a:headEnd/>
            <a:tailEnd/>
          </a:ln>
          <a:effectLst/>
        </p:spPr>
      </p:pic>
      <p:sp>
        <p:nvSpPr>
          <p:cNvPr id="18" name="ZoneTexte 17"/>
          <p:cNvSpPr txBox="1"/>
          <p:nvPr/>
        </p:nvSpPr>
        <p:spPr>
          <a:xfrm>
            <a:off x="357158" y="642918"/>
            <a:ext cx="8643966" cy="2015936"/>
          </a:xfrm>
          <a:prstGeom prst="rect">
            <a:avLst/>
          </a:prstGeom>
          <a:noFill/>
        </p:spPr>
        <p:txBody>
          <a:bodyPr wrap="square" rtlCol="0">
            <a:spAutoFit/>
          </a:bodyPr>
          <a:lstStyle/>
          <a:p>
            <a:pPr marL="7358063" indent="-7358063"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a:t>
            </a:r>
            <a:r>
              <a:rPr lang="fr-FR" sz="1900" b="1" dirty="0" smtClean="0">
                <a:solidFill>
                  <a:srgbClr val="6600CC"/>
                </a:solidFill>
                <a:latin typeface="Cambria" pitchFamily="18" charset="0"/>
              </a:rPr>
              <a:t>:</a:t>
            </a:r>
            <a:r>
              <a:rPr lang="fr-FR" sz="1900" b="1" dirty="0" smtClean="0">
                <a:solidFill>
                  <a:srgbClr val="6600CC"/>
                </a:solidFill>
                <a:latin typeface="Cambria" pitchFamily="18" charset="0"/>
                <a:sym typeface="Symbol"/>
              </a:rPr>
              <a:t></a:t>
            </a:r>
            <a:r>
              <a:rPr lang="fr-FR" sz="1900" b="1" dirty="0" smtClean="0">
                <a:solidFill>
                  <a:srgbClr val="6600CC"/>
                </a:solidFill>
                <a:latin typeface="Cambria" pitchFamily="18" charset="0"/>
              </a:rPr>
              <a:t>Feedback immédiat</a:t>
            </a:r>
            <a:endParaRPr lang="fr-FR" sz="1900" b="1" u="sng" dirty="0" smtClean="0">
              <a:solidFill>
                <a:srgbClr val="6600CC"/>
              </a:solidFill>
              <a:latin typeface="Cambria" pitchFamily="18" charset="0"/>
            </a:endParaRPr>
          </a:p>
          <a:p>
            <a:pPr marL="363538" indent="-188913" algn="just">
              <a:spcBef>
                <a:spcPts val="600"/>
              </a:spcBef>
              <a:spcAft>
                <a:spcPts val="600"/>
              </a:spcAft>
              <a:buFont typeface="Arial" pitchFamily="34" charset="0"/>
              <a:buChar char="•"/>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18</a:t>
            </a:fld>
            <a:endParaRPr lang="fr-FR" dirty="0"/>
          </a:p>
        </p:txBody>
      </p:sp>
      <p:sp>
        <p:nvSpPr>
          <p:cNvPr id="8" name="Rectangle 7"/>
          <p:cNvSpPr/>
          <p:nvPr/>
        </p:nvSpPr>
        <p:spPr>
          <a:xfrm>
            <a:off x="785786" y="1000108"/>
            <a:ext cx="1303370"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6146" name="Picture 2"/>
          <p:cNvPicPr>
            <a:picLocks noChangeAspect="1" noChangeArrowheads="1"/>
          </p:cNvPicPr>
          <p:nvPr/>
        </p:nvPicPr>
        <p:blipFill>
          <a:blip r:embed="rId4" cstate="print"/>
          <a:srcRect/>
          <a:stretch>
            <a:fillRect/>
          </a:stretch>
        </p:blipFill>
        <p:spPr bwMode="auto">
          <a:xfrm>
            <a:off x="642910" y="1357298"/>
            <a:ext cx="7391400" cy="2500330"/>
          </a:xfrm>
          <a:prstGeom prst="rect">
            <a:avLst/>
          </a:prstGeom>
          <a:noFill/>
          <a:ln w="9525">
            <a:noFill/>
            <a:miter lim="800000"/>
            <a:headEnd/>
            <a:tailEnd/>
          </a:ln>
          <a:effectLst/>
        </p:spPr>
      </p:pic>
      <p:sp>
        <p:nvSpPr>
          <p:cNvPr id="11" name="Rectangle 10"/>
          <p:cNvSpPr/>
          <p:nvPr/>
        </p:nvSpPr>
        <p:spPr>
          <a:xfrm>
            <a:off x="857224" y="4000504"/>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6147" name="Picture 3"/>
          <p:cNvPicPr>
            <a:picLocks noChangeAspect="1" noChangeArrowheads="1"/>
          </p:cNvPicPr>
          <p:nvPr/>
        </p:nvPicPr>
        <p:blipFill>
          <a:blip r:embed="rId5" cstate="print"/>
          <a:srcRect/>
          <a:stretch>
            <a:fillRect/>
          </a:stretch>
        </p:blipFill>
        <p:spPr bwMode="auto">
          <a:xfrm>
            <a:off x="642910" y="4286256"/>
            <a:ext cx="3929090" cy="1792964"/>
          </a:xfrm>
          <a:prstGeom prst="rect">
            <a:avLst/>
          </a:prstGeom>
          <a:noFill/>
          <a:ln w="9525">
            <a:noFill/>
            <a:miter lim="800000"/>
            <a:headEnd/>
            <a:tailEnd/>
          </a:ln>
          <a:effectLst/>
        </p:spPr>
      </p:pic>
      <p:pic>
        <p:nvPicPr>
          <p:cNvPr id="6148" name="Picture 4"/>
          <p:cNvPicPr>
            <a:picLocks noChangeAspect="1" noChangeArrowheads="1"/>
          </p:cNvPicPr>
          <p:nvPr/>
        </p:nvPicPr>
        <p:blipFill>
          <a:blip r:embed="rId6" cstate="print"/>
          <a:srcRect/>
          <a:stretch>
            <a:fillRect/>
          </a:stretch>
        </p:blipFill>
        <p:spPr bwMode="auto">
          <a:xfrm>
            <a:off x="4714876" y="4286256"/>
            <a:ext cx="4021499" cy="1714512"/>
          </a:xfrm>
          <a:prstGeom prst="rect">
            <a:avLst/>
          </a:prstGeom>
          <a:noFill/>
          <a:ln w="9525">
            <a:noFill/>
            <a:miter lim="800000"/>
            <a:headEnd/>
            <a:tailEnd/>
          </a:ln>
          <a:effectLst/>
        </p:spPr>
      </p:pic>
      <p:sp>
        <p:nvSpPr>
          <p:cNvPr id="12" name="ZoneTexte 11"/>
          <p:cNvSpPr txBox="1"/>
          <p:nvPr/>
        </p:nvSpPr>
        <p:spPr>
          <a:xfrm>
            <a:off x="1928794" y="6000768"/>
            <a:ext cx="5715040" cy="646331"/>
          </a:xfrm>
          <a:prstGeom prst="rect">
            <a:avLst/>
          </a:prstGeom>
          <a:noFill/>
        </p:spPr>
        <p:txBody>
          <a:bodyPr wrap="square" rtlCol="0">
            <a:spAutoFit/>
          </a:bodyPr>
          <a:lstStyle/>
          <a:p>
            <a:pPr algn="ctr"/>
            <a:r>
              <a:rPr lang="fr-FR" dirty="0" smtClean="0">
                <a:latin typeface="Garamond" pitchFamily="18" charset="0"/>
              </a:rPr>
              <a:t>- Aucune indication sur la durée de la tâche ou sa progression </a:t>
            </a:r>
          </a:p>
          <a:p>
            <a:pPr algn="ct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pic>
        <p:nvPicPr>
          <p:cNvPr id="1027" name="Picture 3" hidden="1"/>
          <p:cNvPicPr>
            <a:picLocks noChangeAspect="1" noChangeArrowheads="1"/>
          </p:cNvPicPr>
          <p:nvPr/>
        </p:nvPicPr>
        <p:blipFill>
          <a:blip r:embed="rId3" cstate="print"/>
          <a:srcRect/>
          <a:stretch>
            <a:fillRect/>
          </a:stretch>
        </p:blipFill>
        <p:spPr bwMode="auto">
          <a:xfrm>
            <a:off x="0" y="0"/>
            <a:ext cx="539051" cy="6858000"/>
          </a:xfrm>
          <a:prstGeom prst="rect">
            <a:avLst/>
          </a:prstGeom>
          <a:noFill/>
          <a:ln w="9525">
            <a:noFill/>
            <a:miter lim="800000"/>
            <a:headEnd/>
            <a:tailEnd/>
          </a:ln>
          <a:effectLst/>
        </p:spPr>
      </p:pic>
      <p:sp>
        <p:nvSpPr>
          <p:cNvPr id="18" name="ZoneTexte 17"/>
          <p:cNvSpPr txBox="1"/>
          <p:nvPr/>
        </p:nvSpPr>
        <p:spPr>
          <a:xfrm>
            <a:off x="500034" y="642918"/>
            <a:ext cx="8643966" cy="2754600"/>
          </a:xfrm>
          <a:prstGeom prst="rect">
            <a:avLst/>
          </a:prstGeom>
          <a:noFill/>
        </p:spPr>
        <p:txBody>
          <a:bodyPr wrap="square" rtlCol="0">
            <a:spAutoFit/>
          </a:bodyPr>
          <a:lstStyle/>
          <a:p>
            <a:pPr marL="7358063" indent="-7358063"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Guidage</a:t>
            </a:r>
            <a:r>
              <a:rPr lang="fr-FR" sz="1900" b="1" dirty="0" smtClean="0">
                <a:solidFill>
                  <a:srgbClr val="6600CC"/>
                </a:solidFill>
                <a:latin typeface="Cambria" pitchFamily="18" charset="0"/>
              </a:rPr>
              <a:t>:  =&gt; Lisibilité</a:t>
            </a:r>
          </a:p>
          <a:p>
            <a:pPr marL="363538" indent="-188913" algn="just">
              <a:spcBef>
                <a:spcPts val="600"/>
              </a:spcBef>
              <a:spcAft>
                <a:spcPts val="600"/>
              </a:spcAft>
              <a:buFont typeface="Wingdings" pitchFamily="2" charset="2"/>
              <a:buChar char="§"/>
            </a:pPr>
            <a:r>
              <a:rPr lang="fr-FR" sz="1900" dirty="0" smtClean="0">
                <a:solidFill>
                  <a:srgbClr val="C00000"/>
                </a:solidFill>
                <a:latin typeface="Cambria" pitchFamily="18" charset="0"/>
              </a:rPr>
              <a:t> </a:t>
            </a:r>
            <a:r>
              <a:rPr lang="fr-FR" sz="1900" dirty="0" smtClean="0">
                <a:latin typeface="Cambria" pitchFamily="18" charset="0"/>
              </a:rPr>
              <a:t>Le critère de lisibilité consiste à faciliter la perception des informations textuelles et iconographiques par un choix judicieux de leurs propriétés (polices, couleurs, …) et de leur disposition.  </a:t>
            </a:r>
          </a:p>
          <a:p>
            <a:pPr marL="363538" indent="-188913" algn="just">
              <a:spcBef>
                <a:spcPts val="600"/>
              </a:spcBef>
              <a:spcAft>
                <a:spcPts val="600"/>
              </a:spcAft>
              <a:buFont typeface="Arial" pitchFamily="34" charset="0"/>
              <a:buChar char="•"/>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19</a:t>
            </a:fld>
            <a:endParaRPr lang="fr-FR" dirty="0"/>
          </a:p>
        </p:txBody>
      </p:sp>
      <p:pic>
        <p:nvPicPr>
          <p:cNvPr id="7170" name="Picture 2"/>
          <p:cNvPicPr>
            <a:picLocks noChangeAspect="1" noChangeArrowheads="1"/>
          </p:cNvPicPr>
          <p:nvPr/>
        </p:nvPicPr>
        <p:blipFill>
          <a:blip r:embed="rId4" cstate="print"/>
          <a:srcRect/>
          <a:stretch>
            <a:fillRect/>
          </a:stretch>
        </p:blipFill>
        <p:spPr bwMode="auto">
          <a:xfrm>
            <a:off x="785786" y="2000240"/>
            <a:ext cx="7943567" cy="2428892"/>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cstate="print"/>
          <a:srcRect/>
          <a:stretch>
            <a:fillRect/>
          </a:stretch>
        </p:blipFill>
        <p:spPr bwMode="auto">
          <a:xfrm>
            <a:off x="1071538" y="5000636"/>
            <a:ext cx="7105650" cy="1076325"/>
          </a:xfrm>
          <a:prstGeom prst="rect">
            <a:avLst/>
          </a:prstGeom>
          <a:noFill/>
          <a:ln w="9525">
            <a:noFill/>
            <a:miter lim="800000"/>
            <a:headEnd/>
            <a:tailEnd/>
          </a:ln>
          <a:effectLst/>
        </p:spPr>
      </p:pic>
      <p:sp>
        <p:nvSpPr>
          <p:cNvPr id="12" name="Rectangle 11"/>
          <p:cNvSpPr/>
          <p:nvPr/>
        </p:nvSpPr>
        <p:spPr>
          <a:xfrm>
            <a:off x="928662" y="4572008"/>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sp>
        <p:nvSpPr>
          <p:cNvPr id="11" name="ZoneTexte 10"/>
          <p:cNvSpPr txBox="1"/>
          <p:nvPr/>
        </p:nvSpPr>
        <p:spPr>
          <a:xfrm>
            <a:off x="2214546" y="6000768"/>
            <a:ext cx="5286412" cy="646331"/>
          </a:xfrm>
          <a:prstGeom prst="rect">
            <a:avLst/>
          </a:prstGeom>
          <a:noFill/>
        </p:spPr>
        <p:txBody>
          <a:bodyPr wrap="square" rtlCol="0">
            <a:spAutoFit/>
          </a:bodyPr>
          <a:lstStyle/>
          <a:p>
            <a:pPr algn="ctr"/>
            <a:r>
              <a:rPr lang="fr-FR" dirty="0" smtClean="0">
                <a:latin typeface="Garamond" pitchFamily="18" charset="0"/>
              </a:rPr>
              <a:t>- Le contraste n’est pas adapté à la couleur de l’écriture  </a:t>
            </a:r>
          </a:p>
          <a:p>
            <a:pPr algn="ct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214282" y="0"/>
            <a:ext cx="8929718"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1. Ergonomie (l’</a:t>
            </a:r>
            <a:r>
              <a:rPr lang="fr-FR" sz="2900" b="1" dirty="0" err="1" smtClean="0">
                <a:solidFill>
                  <a:schemeClr val="accent6">
                    <a:lumMod val="50000"/>
                  </a:schemeClr>
                </a:solidFill>
                <a:latin typeface="Garamond" pitchFamily="18" charset="0"/>
              </a:rPr>
              <a:t>utilisabilité</a:t>
            </a:r>
            <a:r>
              <a:rPr lang="fr-FR" sz="2900" b="1" dirty="0" smtClean="0">
                <a:solidFill>
                  <a:schemeClr val="accent6">
                    <a:lumMod val="50000"/>
                  </a:schemeClr>
                </a:solidFill>
                <a:latin typeface="Garamond" pitchFamily="18" charset="0"/>
              </a:rPr>
              <a:t>) d’un système</a:t>
            </a:r>
          </a:p>
        </p:txBody>
      </p:sp>
      <p:sp>
        <p:nvSpPr>
          <p:cNvPr id="18" name="ZoneTexte 17"/>
          <p:cNvSpPr txBox="1"/>
          <p:nvPr/>
        </p:nvSpPr>
        <p:spPr>
          <a:xfrm>
            <a:off x="500034" y="642918"/>
            <a:ext cx="8643966" cy="400110"/>
          </a:xfrm>
          <a:prstGeom prst="rect">
            <a:avLst/>
          </a:prstGeom>
          <a:noFill/>
        </p:spPr>
        <p:txBody>
          <a:bodyPr wrap="square" rtlCol="0">
            <a:spAutoFit/>
          </a:bodyPr>
          <a:lstStyle/>
          <a:p>
            <a:pPr marL="185738" indent="-185738" algn="just">
              <a:buFont typeface="Wingdings" pitchFamily="2" charset="2"/>
              <a:buChar char="§"/>
            </a:pPr>
            <a:r>
              <a:rPr lang="fr-FR" sz="2000" b="1" dirty="0" smtClean="0">
                <a:solidFill>
                  <a:schemeClr val="accent2">
                    <a:lumMod val="50000"/>
                  </a:schemeClr>
                </a:solidFill>
                <a:latin typeface="Cambria" pitchFamily="18" charset="0"/>
              </a:rPr>
              <a:t> </a:t>
            </a:r>
            <a:r>
              <a:rPr lang="fr-FR" sz="2000" b="1" dirty="0" smtClean="0">
                <a:solidFill>
                  <a:schemeClr val="accent2">
                    <a:lumMod val="75000"/>
                  </a:schemeClr>
                </a:solidFill>
                <a:latin typeface="Cambria" pitchFamily="18" charset="0"/>
              </a:rPr>
              <a:t>Ergonomie -Définitions</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a:t>
            </a:fld>
            <a:endParaRPr lang="fr-FR" dirty="0"/>
          </a:p>
        </p:txBody>
      </p:sp>
      <p:sp>
        <p:nvSpPr>
          <p:cNvPr id="22" name="Rectangle 21"/>
          <p:cNvSpPr/>
          <p:nvPr/>
        </p:nvSpPr>
        <p:spPr>
          <a:xfrm>
            <a:off x="571472" y="1071546"/>
            <a:ext cx="6286544" cy="1200329"/>
          </a:xfrm>
          <a:prstGeom prst="rect">
            <a:avLst/>
          </a:prstGeom>
        </p:spPr>
        <p:txBody>
          <a:bodyPr wrap="square">
            <a:spAutoFit/>
          </a:bodyPr>
          <a:lstStyle/>
          <a:p>
            <a:pPr marL="174625" indent="-174625" algn="just">
              <a:spcBef>
                <a:spcPts val="600"/>
              </a:spcBef>
              <a:buFont typeface="Arial" pitchFamily="34" charset="0"/>
              <a:buChar char="•"/>
            </a:pPr>
            <a:r>
              <a:rPr lang="fr-FR" b="1" dirty="0" smtClean="0">
                <a:solidFill>
                  <a:srgbClr val="C00000"/>
                </a:solidFill>
                <a:latin typeface="Cambria" pitchFamily="18" charset="0"/>
              </a:rPr>
              <a:t> L’ergonomie : </a:t>
            </a:r>
            <a:r>
              <a:rPr lang="fr-FR" dirty="0" smtClean="0">
                <a:latin typeface="Cambria" pitchFamily="18" charset="0"/>
              </a:rPr>
              <a:t> vise à adapter la machine aux caractéristiques physiologiques et psychologiques de la personne (éliminer la fatigue et apporter une meilleure hygiène de travail).</a:t>
            </a:r>
          </a:p>
        </p:txBody>
      </p:sp>
      <p:pic>
        <p:nvPicPr>
          <p:cNvPr id="2050" name="Picture 2"/>
          <p:cNvPicPr>
            <a:picLocks noChangeAspect="1" noChangeArrowheads="1"/>
          </p:cNvPicPr>
          <p:nvPr/>
        </p:nvPicPr>
        <p:blipFill>
          <a:blip r:embed="rId3" cstate="print"/>
          <a:srcRect/>
          <a:stretch>
            <a:fillRect/>
          </a:stretch>
        </p:blipFill>
        <p:spPr bwMode="auto">
          <a:xfrm>
            <a:off x="6825992" y="642918"/>
            <a:ext cx="2032288" cy="1785950"/>
          </a:xfrm>
          <a:prstGeom prst="rect">
            <a:avLst/>
          </a:prstGeom>
          <a:noFill/>
          <a:ln w="9525">
            <a:noFill/>
            <a:miter lim="800000"/>
            <a:headEnd/>
            <a:tailEnd/>
          </a:ln>
          <a:effectLst/>
        </p:spPr>
      </p:pic>
      <p:sp>
        <p:nvSpPr>
          <p:cNvPr id="11" name="Rectangle 10"/>
          <p:cNvSpPr/>
          <p:nvPr/>
        </p:nvSpPr>
        <p:spPr>
          <a:xfrm>
            <a:off x="642910" y="4500570"/>
            <a:ext cx="8072494" cy="1477328"/>
          </a:xfrm>
          <a:prstGeom prst="rect">
            <a:avLst/>
          </a:prstGeom>
        </p:spPr>
        <p:txBody>
          <a:bodyPr wrap="square">
            <a:spAutoFit/>
          </a:bodyPr>
          <a:lstStyle/>
          <a:p>
            <a:pPr marL="174625" indent="-174625" algn="just">
              <a:spcBef>
                <a:spcPts val="600"/>
              </a:spcBef>
              <a:buFont typeface="Arial" pitchFamily="34" charset="0"/>
              <a:buChar char="•"/>
            </a:pPr>
            <a:r>
              <a:rPr lang="fr-FR" b="1" dirty="0" smtClean="0">
                <a:solidFill>
                  <a:srgbClr val="C00000"/>
                </a:solidFill>
                <a:latin typeface="Cambria" pitchFamily="18" charset="0"/>
              </a:rPr>
              <a:t> L’ergonomie logicielle: </a:t>
            </a:r>
            <a:r>
              <a:rPr lang="fr-FR" dirty="0" smtClean="0">
                <a:latin typeface="Cambria" pitchFamily="18" charset="0"/>
              </a:rPr>
              <a:t>vise à adapter un  logiciel à  ses utilisateurs afin de leur offrir une interface agréable (sans stress), facile à utiliser et sans erreurs (surtout pour les systèmes critiques), qui leur permet d’assurer: une rapidité d’exécution d’une tache prévue,  un apprentissage facile et une productivité performante. </a:t>
            </a:r>
          </a:p>
        </p:txBody>
      </p:sp>
      <p:sp>
        <p:nvSpPr>
          <p:cNvPr id="13" name="Rectangle 12"/>
          <p:cNvSpPr/>
          <p:nvPr/>
        </p:nvSpPr>
        <p:spPr>
          <a:xfrm>
            <a:off x="785786" y="2925545"/>
            <a:ext cx="7929618" cy="646331"/>
          </a:xfrm>
          <a:prstGeom prst="rect">
            <a:avLst/>
          </a:prstGeom>
        </p:spPr>
        <p:txBody>
          <a:bodyPr wrap="square">
            <a:spAutoFit/>
          </a:bodyPr>
          <a:lstStyle/>
          <a:p>
            <a:r>
              <a:rPr lang="fr-FR" b="1" dirty="0" smtClean="0">
                <a:solidFill>
                  <a:srgbClr val="C00000"/>
                </a:solidFill>
                <a:latin typeface="Cambria" pitchFamily="18" charset="0"/>
              </a:rPr>
              <a:t> L’ergonomie : </a:t>
            </a:r>
            <a:r>
              <a:rPr lang="fr-FR" dirty="0" smtClean="0">
                <a:latin typeface="Cambria" pitchFamily="18" charset="0"/>
              </a:rPr>
              <a:t>  c</a:t>
            </a:r>
            <a:r>
              <a:rPr lang="fr-FR" dirty="0" smtClean="0"/>
              <a:t>aractérise l'adaptation d'un système au travail et au bien-être des êtres humains . (du grec </a:t>
            </a:r>
            <a:r>
              <a:rPr lang="fr-FR" dirty="0" err="1" smtClean="0"/>
              <a:t>ergon</a:t>
            </a:r>
            <a:r>
              <a:rPr lang="fr-FR" dirty="0" smtClean="0"/>
              <a:t> : travail et  </a:t>
            </a:r>
            <a:r>
              <a:rPr lang="fr-FR" dirty="0" err="1" smtClean="0"/>
              <a:t>nomos</a:t>
            </a:r>
            <a:r>
              <a:rPr lang="fr-FR" dirty="0" smtClean="0"/>
              <a:t> : règle, loi naturelle).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5863144"/>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3)- Adaptabilité</a:t>
            </a:r>
            <a:endParaRPr lang="fr-FR" sz="1900" b="1" dirty="0" smtClean="0">
              <a:solidFill>
                <a:srgbClr val="6600CC"/>
              </a:solidFill>
              <a:latin typeface="Cambria" pitchFamily="18" charset="0"/>
            </a:endParaRPr>
          </a:p>
          <a:p>
            <a:pPr marL="174625" indent="-174625" algn="just">
              <a:spcBef>
                <a:spcPts val="600"/>
              </a:spcBef>
              <a:spcAft>
                <a:spcPts val="600"/>
              </a:spcAft>
              <a:buFont typeface="Wingdings" pitchFamily="2" charset="2"/>
              <a:buChar char="§"/>
            </a:pPr>
            <a:r>
              <a:rPr lang="fr-FR" sz="1900" b="1" dirty="0" smtClean="0">
                <a:solidFill>
                  <a:srgbClr val="C00000"/>
                </a:solidFill>
                <a:latin typeface="Cambria" pitchFamily="18" charset="0"/>
              </a:rPr>
              <a:t> Adaptabilité</a:t>
            </a:r>
            <a:r>
              <a:rPr lang="fr-FR" sz="1900" dirty="0" smtClean="0">
                <a:latin typeface="Cambria" pitchFamily="18" charset="0"/>
              </a:rPr>
              <a:t> est la capacité du système à réagir selon : le contexte, les besoins et  les expériences des utilisateurs.</a:t>
            </a:r>
          </a:p>
          <a:p>
            <a:pPr marL="174625" indent="-174625" algn="just">
              <a:spcBef>
                <a:spcPts val="600"/>
              </a:spcBef>
              <a:spcAft>
                <a:spcPts val="600"/>
              </a:spcAft>
              <a:buFont typeface="Wingdings" pitchFamily="2" charset="2"/>
              <a:buChar char="§"/>
            </a:pPr>
            <a:endParaRPr lang="fr-FR" sz="1900" dirty="0" smtClean="0">
              <a:latin typeface="Cambria" pitchFamily="18" charset="0"/>
            </a:endParaRPr>
          </a:p>
          <a:p>
            <a:pPr marL="174625" indent="-174625" algn="just">
              <a:spcBef>
                <a:spcPts val="600"/>
              </a:spcBef>
              <a:spcAft>
                <a:spcPts val="1200"/>
              </a:spcAft>
              <a:buFont typeface="Wingdings" pitchFamily="2" charset="2"/>
              <a:buChar char="§"/>
            </a:pPr>
            <a:r>
              <a:rPr lang="fr-FR" sz="1900" dirty="0" smtClean="0">
                <a:solidFill>
                  <a:srgbClr val="C00000"/>
                </a:solidFill>
                <a:latin typeface="Cambria" pitchFamily="18" charset="0"/>
              </a:rPr>
              <a:t> </a:t>
            </a:r>
            <a:r>
              <a:rPr lang="fr-FR" sz="1900" dirty="0" smtClean="0">
                <a:latin typeface="Cambria" pitchFamily="18" charset="0"/>
              </a:rPr>
              <a:t>Ce critère se décompose en deux sous-critères élémentaires :</a:t>
            </a:r>
          </a:p>
          <a:p>
            <a:pPr marL="3635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solidFill>
                  <a:srgbClr val="FF0000"/>
                </a:solidFill>
                <a:latin typeface="Cambria" pitchFamily="18" charset="0"/>
              </a:rPr>
              <a:t>Flexibilité</a:t>
            </a:r>
            <a:r>
              <a:rPr lang="fr-FR" sz="1900" dirty="0" smtClean="0">
                <a:latin typeface="Cambria" pitchFamily="18" charset="0"/>
              </a:rPr>
              <a:t> : plusieurs façons d’effectuer la même action;</a:t>
            </a:r>
            <a:endParaRPr lang="fr-FR" sz="1900" dirty="0" smtClean="0">
              <a:solidFill>
                <a:srgbClr val="C00000"/>
              </a:solidFill>
              <a:latin typeface="Cambria" pitchFamily="18" charset="0"/>
            </a:endParaRPr>
          </a:p>
          <a:p>
            <a:pPr marL="3635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solidFill>
                  <a:srgbClr val="FF0000"/>
                </a:solidFill>
                <a:latin typeface="Cambria" pitchFamily="18" charset="0"/>
              </a:rPr>
              <a:t>Prise en compte de l’expérience </a:t>
            </a:r>
            <a:r>
              <a:rPr lang="fr-FR" sz="1900" dirty="0" smtClean="0">
                <a:latin typeface="Cambria" pitchFamily="18" charset="0"/>
              </a:rPr>
              <a:t>de l’utilisateur. </a:t>
            </a:r>
          </a:p>
          <a:p>
            <a:pPr marL="363538" algn="just">
              <a:spcBef>
                <a:spcPts val="600"/>
              </a:spcBef>
              <a:spcAft>
                <a:spcPts val="600"/>
              </a:spcAft>
            </a:pPr>
            <a:endParaRPr lang="fr-FR" sz="1900" dirty="0" smtClean="0">
              <a:latin typeface="Cambria" pitchFamily="18" charset="0"/>
            </a:endParaRPr>
          </a:p>
          <a:p>
            <a:pPr marL="174625" indent="-174625" algn="just">
              <a:spcBef>
                <a:spcPts val="600"/>
              </a:spcBef>
              <a:spcAft>
                <a:spcPts val="600"/>
              </a:spcAft>
              <a:buFont typeface="Wingdings" pitchFamily="2" charset="2"/>
              <a:buChar char="§"/>
            </a:pPr>
            <a:endParaRPr lang="fr-FR" sz="1900" dirty="0" smtClean="0">
              <a:latin typeface="Cambria" pitchFamily="18" charset="0"/>
            </a:endParaRPr>
          </a:p>
          <a:p>
            <a:pPr marL="261938" indent="-261938" algn="just">
              <a:spcBef>
                <a:spcPts val="600"/>
              </a:spcBef>
              <a:spcAft>
                <a:spcPts val="600"/>
              </a:spcAft>
              <a:buFont typeface="Wingdings" pitchFamily="2" charset="2"/>
              <a:buChar char="§"/>
            </a:pPr>
            <a:endParaRPr lang="fr-FR" sz="1900" dirty="0" smtClean="0">
              <a:solidFill>
                <a:srgbClr val="C00000"/>
              </a:solidFill>
              <a:latin typeface="Cambria" pitchFamily="18" charset="0"/>
            </a:endParaRPr>
          </a:p>
          <a:p>
            <a:pPr>
              <a:buFont typeface="Wingdings" pitchFamily="2" charset="2"/>
              <a:buChar char="§"/>
            </a:pPr>
            <a:endParaRPr lang="fr-FR" sz="1900" dirty="0" smtClean="0">
              <a:latin typeface="Cambria" pitchFamily="18" charset="0"/>
            </a:endParaRPr>
          </a:p>
          <a:p>
            <a:pPr marL="174625" indent="-174625" algn="just">
              <a:buFont typeface="Wingdings" pitchFamily="2" charset="2"/>
              <a:buChar char="§"/>
            </a:pPr>
            <a:endParaRPr lang="fr-FR" sz="1900" dirty="0" smtClean="0">
              <a:latin typeface="Cambria" pitchFamily="18" charset="0"/>
            </a:endParaRPr>
          </a:p>
          <a:p>
            <a:pPr marL="174625" indent="-174625" algn="just">
              <a:spcBef>
                <a:spcPts val="600"/>
              </a:spcBef>
              <a:spcAft>
                <a:spcPts val="600"/>
              </a:spcAft>
              <a:buFont typeface="Wingdings" pitchFamily="2" charset="2"/>
              <a:buChar char="§"/>
            </a:pPr>
            <a:endParaRPr lang="fr-FR" sz="1900" b="1" u="sng" dirty="0" smtClean="0">
              <a:solidFill>
                <a:srgbClr val="C00000"/>
              </a:solidFill>
              <a:latin typeface="Cambria" pitchFamily="18" charset="0"/>
            </a:endParaRPr>
          </a:p>
          <a:p>
            <a:pPr marL="6096000" indent="-6096000" algn="just">
              <a:spcBef>
                <a:spcPts val="600"/>
              </a:spcBef>
              <a:spcAft>
                <a:spcPts val="600"/>
              </a:spcAft>
            </a:pP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20</a:t>
            </a:fld>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247043"/>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3)- Adaptabilité</a:t>
            </a:r>
            <a:r>
              <a:rPr lang="fr-FR" sz="1900" b="1" dirty="0" smtClean="0">
                <a:solidFill>
                  <a:srgbClr val="6600CC"/>
                </a:solidFill>
                <a:latin typeface="Cambria" pitchFamily="18" charset="0"/>
              </a:rPr>
              <a:t>=&gt; Flexibilité</a:t>
            </a:r>
          </a:p>
          <a:p>
            <a:pPr marL="174625" indent="-174625" algn="just">
              <a:spcBef>
                <a:spcPts val="600"/>
              </a:spcBef>
              <a:spcAft>
                <a:spcPts val="600"/>
              </a:spcAft>
            </a:pPr>
            <a:endParaRPr lang="fr-FR" sz="2000" dirty="0" smtClean="0">
              <a:latin typeface="Cambria" pitchFamily="18" charset="0"/>
            </a:endParaRPr>
          </a:p>
          <a:p>
            <a:pPr marL="174625" indent="-174625" algn="just">
              <a:spcBef>
                <a:spcPts val="600"/>
              </a:spcBef>
              <a:spcAft>
                <a:spcPts val="600"/>
              </a:spcAft>
              <a:buFont typeface="Wingdings" pitchFamily="2" charset="2"/>
              <a:buChar char="§"/>
            </a:pPr>
            <a:endParaRPr lang="fr-FR" sz="1900" dirty="0" smtClean="0">
              <a:latin typeface="Cambria" pitchFamily="18" charset="0"/>
            </a:endParaRPr>
          </a:p>
          <a:p>
            <a:pPr marL="261938" indent="-261938" algn="just">
              <a:spcBef>
                <a:spcPts val="600"/>
              </a:spcBef>
              <a:spcAft>
                <a:spcPts val="600"/>
              </a:spcAft>
              <a:buFont typeface="Wingdings" pitchFamily="2" charset="2"/>
              <a:buChar char="§"/>
            </a:pPr>
            <a:endParaRPr lang="fr-FR" sz="2000" dirty="0" smtClean="0">
              <a:solidFill>
                <a:srgbClr val="C00000"/>
              </a:solidFill>
              <a:latin typeface="Cambria" pitchFamily="18" charset="0"/>
            </a:endParaRPr>
          </a:p>
          <a:p>
            <a:pPr>
              <a:buFont typeface="Wingdings" pitchFamily="2" charset="2"/>
              <a:buChar char="§"/>
            </a:pPr>
            <a:endParaRPr lang="fr-FR" sz="2000" dirty="0" smtClean="0">
              <a:latin typeface="Cambria" pitchFamily="18" charset="0"/>
            </a:endParaRPr>
          </a:p>
          <a:p>
            <a:pPr marL="174625" indent="-174625" algn="just">
              <a:buFont typeface="Wingdings" pitchFamily="2" charset="2"/>
              <a:buChar char="§"/>
            </a:pPr>
            <a:endParaRPr lang="fr-FR" sz="2000" dirty="0" smtClean="0">
              <a:latin typeface="Cambria" pitchFamily="18" charset="0"/>
            </a:endParaRPr>
          </a:p>
          <a:p>
            <a:pPr marL="174625" indent="-174625" algn="just">
              <a:spcBef>
                <a:spcPts val="600"/>
              </a:spcBef>
              <a:spcAft>
                <a:spcPts val="600"/>
              </a:spcAft>
              <a:buFont typeface="Wingdings" pitchFamily="2" charset="2"/>
              <a:buChar char="§"/>
            </a:pPr>
            <a:endParaRPr lang="fr-FR" sz="1900" b="1" u="sng" dirty="0" smtClean="0">
              <a:solidFill>
                <a:srgbClr val="C00000"/>
              </a:solidFill>
              <a:latin typeface="Cambria" pitchFamily="18" charset="0"/>
            </a:endParaRPr>
          </a:p>
          <a:p>
            <a:pPr marL="6096000" indent="-6096000" algn="just">
              <a:spcBef>
                <a:spcPts val="600"/>
              </a:spcBef>
              <a:spcAft>
                <a:spcPts val="600"/>
              </a:spcAft>
            </a:pP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21</a:t>
            </a:fld>
            <a:endParaRPr lang="fr-FR" dirty="0"/>
          </a:p>
        </p:txBody>
      </p:sp>
      <p:pic>
        <p:nvPicPr>
          <p:cNvPr id="4098" name="Picture 2"/>
          <p:cNvPicPr>
            <a:picLocks noChangeAspect="1" noChangeArrowheads="1"/>
          </p:cNvPicPr>
          <p:nvPr/>
        </p:nvPicPr>
        <p:blipFill>
          <a:blip r:embed="rId3" cstate="print"/>
          <a:srcRect/>
          <a:stretch>
            <a:fillRect/>
          </a:stretch>
        </p:blipFill>
        <p:spPr bwMode="auto">
          <a:xfrm>
            <a:off x="785786" y="1000108"/>
            <a:ext cx="8001056" cy="2286016"/>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71472" y="3786190"/>
            <a:ext cx="6858048" cy="2776540"/>
          </a:xfrm>
          <a:prstGeom prst="rect">
            <a:avLst/>
          </a:prstGeom>
          <a:noFill/>
          <a:ln w="9525">
            <a:noFill/>
            <a:miter lim="800000"/>
            <a:headEnd/>
            <a:tailEnd/>
          </a:ln>
          <a:effectLst/>
        </p:spPr>
      </p:pic>
      <p:sp>
        <p:nvSpPr>
          <p:cNvPr id="11" name="Rectangle 10"/>
          <p:cNvSpPr/>
          <p:nvPr/>
        </p:nvSpPr>
        <p:spPr>
          <a:xfrm>
            <a:off x="785786" y="3357562"/>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sp>
        <p:nvSpPr>
          <p:cNvPr id="12" name="ZoneTexte 11"/>
          <p:cNvSpPr txBox="1"/>
          <p:nvPr/>
        </p:nvSpPr>
        <p:spPr>
          <a:xfrm>
            <a:off x="5357786" y="4929198"/>
            <a:ext cx="3786214" cy="923330"/>
          </a:xfrm>
          <a:prstGeom prst="rect">
            <a:avLst/>
          </a:prstGeom>
          <a:noFill/>
        </p:spPr>
        <p:txBody>
          <a:bodyPr wrap="square" rtlCol="0">
            <a:spAutoFit/>
          </a:bodyPr>
          <a:lstStyle/>
          <a:p>
            <a:pPr algn="just">
              <a:buFontTx/>
              <a:buChar char="-"/>
            </a:pPr>
            <a:r>
              <a:rPr lang="fr-FR" dirty="0" smtClean="0">
                <a:latin typeface="Garamond" pitchFamily="18" charset="0"/>
              </a:rPr>
              <a:t>Copier/ Coller : Utiliser des raccourcis (exemple: Ctrl+C pour copier) ou les boutons qui leurs correspondent.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830997"/>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a:t>
            </a:r>
          </a:p>
          <a:p>
            <a:pPr marL="800100" indent="-800100" algn="just">
              <a:spcBef>
                <a:spcPts val="600"/>
              </a:spcBef>
              <a:spcAft>
                <a:spcPts val="600"/>
              </a:spcAft>
            </a:pPr>
            <a:r>
              <a:rPr lang="fr-FR" sz="1900" b="1" dirty="0" smtClean="0">
                <a:solidFill>
                  <a:srgbClr val="C00000"/>
                </a:solidFill>
                <a:latin typeface="Cambria" pitchFamily="18" charset="0"/>
              </a:rPr>
              <a:t>	3)- Adaptabilité</a:t>
            </a:r>
            <a:r>
              <a:rPr lang="fr-FR" sz="1900" b="1" dirty="0" smtClean="0">
                <a:solidFill>
                  <a:srgbClr val="6600CC"/>
                </a:solidFill>
                <a:latin typeface="Cambria" pitchFamily="18" charset="0"/>
              </a:rPr>
              <a:t>=&gt; Prise en compte l’expérience de l’utilisateur</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22</a:t>
            </a:fld>
            <a:endParaRPr lang="fr-FR" dirty="0"/>
          </a:p>
        </p:txBody>
      </p:sp>
      <p:sp>
        <p:nvSpPr>
          <p:cNvPr id="11" name="Rectangle 10"/>
          <p:cNvSpPr/>
          <p:nvPr/>
        </p:nvSpPr>
        <p:spPr>
          <a:xfrm>
            <a:off x="571472" y="4500570"/>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5122" name="Picture 2"/>
          <p:cNvPicPr>
            <a:picLocks noChangeAspect="1" noChangeArrowheads="1"/>
          </p:cNvPicPr>
          <p:nvPr/>
        </p:nvPicPr>
        <p:blipFill>
          <a:blip r:embed="rId3" cstate="print"/>
          <a:srcRect/>
          <a:stretch>
            <a:fillRect/>
          </a:stretch>
        </p:blipFill>
        <p:spPr bwMode="auto">
          <a:xfrm>
            <a:off x="357158" y="1643050"/>
            <a:ext cx="8572528" cy="2857520"/>
          </a:xfrm>
          <a:prstGeom prst="rect">
            <a:avLst/>
          </a:prstGeom>
          <a:noFill/>
          <a:ln w="9525">
            <a:noFill/>
            <a:miter lim="800000"/>
            <a:headEnd/>
            <a:tailEnd/>
          </a:ln>
          <a:effectLst/>
        </p:spPr>
      </p:pic>
      <p:sp>
        <p:nvSpPr>
          <p:cNvPr id="12" name="Rectangle 11"/>
          <p:cNvSpPr/>
          <p:nvPr/>
        </p:nvSpPr>
        <p:spPr>
          <a:xfrm>
            <a:off x="785786" y="4857760"/>
            <a:ext cx="8143932" cy="1754326"/>
          </a:xfrm>
          <a:prstGeom prst="rect">
            <a:avLst/>
          </a:prstGeom>
        </p:spPr>
        <p:txBody>
          <a:bodyPr wrap="square">
            <a:spAutoFit/>
          </a:bodyPr>
          <a:lstStyle/>
          <a:p>
            <a:pPr algn="just">
              <a:buFontTx/>
              <a:buChar char="-"/>
            </a:pPr>
            <a:r>
              <a:rPr lang="fr-FR" dirty="0" smtClean="0">
                <a:latin typeface="Garamond" pitchFamily="18" charset="0"/>
              </a:rPr>
              <a:t>L’utilisateur a la possibilité de modeler sa page web  selon ses préférences, et de contrôler (ajouter, retirer, modifier) certains éléments du portail : ajouter aux favoris, utiliser des raccourcis, choisir les thèmes, les couleurs, les titres…</a:t>
            </a:r>
          </a:p>
          <a:p>
            <a:pPr algn="just">
              <a:buFontTx/>
              <a:buChar char="-"/>
            </a:pPr>
            <a:r>
              <a:rPr lang="fr-FR" dirty="0" smtClean="0">
                <a:latin typeface="Garamond" pitchFamily="18" charset="0"/>
              </a:rPr>
              <a:t>Autoriser aux utilisateurs expérimentés à contourner une série de sélections par menu  ou en formulant directement des commandes en lignes ou par des raccourcis clavier ou même en utilisant des macros. </a:t>
            </a: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8472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4)- </a:t>
            </a:r>
            <a:r>
              <a:rPr lang="fr-FR" sz="1900" b="1" dirty="0" smtClean="0">
                <a:solidFill>
                  <a:srgbClr val="6600CC"/>
                </a:solidFill>
                <a:latin typeface="Cambria" pitchFamily="18" charset="0"/>
              </a:rPr>
              <a:t>Cohérence</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23</a:t>
            </a:fld>
            <a:endParaRPr lang="fr-FR" dirty="0"/>
          </a:p>
        </p:txBody>
      </p:sp>
      <p:pic>
        <p:nvPicPr>
          <p:cNvPr id="81922" name="Picture 2"/>
          <p:cNvPicPr>
            <a:picLocks noChangeAspect="1" noChangeArrowheads="1"/>
          </p:cNvPicPr>
          <p:nvPr/>
        </p:nvPicPr>
        <p:blipFill>
          <a:blip r:embed="rId3" cstate="print"/>
          <a:srcRect/>
          <a:stretch>
            <a:fillRect/>
          </a:stretch>
        </p:blipFill>
        <p:spPr bwMode="auto">
          <a:xfrm>
            <a:off x="785786" y="1142984"/>
            <a:ext cx="8143932" cy="2428892"/>
          </a:xfrm>
          <a:prstGeom prst="rect">
            <a:avLst/>
          </a:prstGeom>
          <a:noFill/>
          <a:ln w="9525">
            <a:noFill/>
            <a:miter lim="800000"/>
            <a:headEnd/>
            <a:tailEnd/>
          </a:ln>
          <a:effectLst/>
        </p:spPr>
      </p:pic>
      <p:pic>
        <p:nvPicPr>
          <p:cNvPr id="81923" name="Picture 3"/>
          <p:cNvPicPr>
            <a:picLocks noChangeAspect="1" noChangeArrowheads="1"/>
          </p:cNvPicPr>
          <p:nvPr/>
        </p:nvPicPr>
        <p:blipFill>
          <a:blip r:embed="rId4" cstate="print"/>
          <a:srcRect/>
          <a:stretch>
            <a:fillRect/>
          </a:stretch>
        </p:blipFill>
        <p:spPr bwMode="auto">
          <a:xfrm>
            <a:off x="785786" y="3500438"/>
            <a:ext cx="773430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8472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4)- </a:t>
            </a:r>
            <a:r>
              <a:rPr lang="fr-FR" sz="1900" b="1" dirty="0" smtClean="0">
                <a:solidFill>
                  <a:srgbClr val="6600CC"/>
                </a:solidFill>
                <a:latin typeface="Cambria" pitchFamily="18" charset="0"/>
              </a:rPr>
              <a:t>Cohérence</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24</a:t>
            </a:fld>
            <a:endParaRPr lang="fr-FR" dirty="0"/>
          </a:p>
        </p:txBody>
      </p:sp>
      <p:sp>
        <p:nvSpPr>
          <p:cNvPr id="11" name="Rectangle 10"/>
          <p:cNvSpPr/>
          <p:nvPr/>
        </p:nvSpPr>
        <p:spPr>
          <a:xfrm>
            <a:off x="785786" y="1071546"/>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82946" name="Picture 2"/>
          <p:cNvPicPr>
            <a:picLocks noChangeAspect="1" noChangeArrowheads="1"/>
          </p:cNvPicPr>
          <p:nvPr/>
        </p:nvPicPr>
        <p:blipFill>
          <a:blip r:embed="rId3" cstate="print"/>
          <a:srcRect/>
          <a:stretch>
            <a:fillRect/>
          </a:stretch>
        </p:blipFill>
        <p:spPr bwMode="auto">
          <a:xfrm>
            <a:off x="785786" y="1643050"/>
            <a:ext cx="7553325" cy="3857652"/>
          </a:xfrm>
          <a:prstGeom prst="rect">
            <a:avLst/>
          </a:prstGeom>
          <a:noFill/>
          <a:ln w="9525">
            <a:noFill/>
            <a:miter lim="800000"/>
            <a:headEnd/>
            <a:tailEnd/>
          </a:ln>
          <a:effectLst/>
        </p:spPr>
      </p:pic>
      <p:sp>
        <p:nvSpPr>
          <p:cNvPr id="12" name="Rectangle 11"/>
          <p:cNvSpPr/>
          <p:nvPr/>
        </p:nvSpPr>
        <p:spPr>
          <a:xfrm>
            <a:off x="642910" y="5572140"/>
            <a:ext cx="7786742" cy="646331"/>
          </a:xfrm>
          <a:prstGeom prst="rect">
            <a:avLst/>
          </a:prstGeom>
        </p:spPr>
        <p:txBody>
          <a:bodyPr wrap="square">
            <a:spAutoFit/>
          </a:bodyPr>
          <a:lstStyle/>
          <a:p>
            <a:pPr algn="just"/>
            <a:r>
              <a:rPr lang="fr-FR" i="1" dirty="0" smtClean="0">
                <a:latin typeface="Garamond" pitchFamily="18" charset="0"/>
              </a:rPr>
              <a:t>Généralisation du ruban Microsoft Office (Word, Excel, PowerPoint): </a:t>
            </a:r>
            <a:r>
              <a:rPr lang="fr-FR" dirty="0" smtClean="0">
                <a:latin typeface="Garamond" pitchFamily="18" charset="0"/>
              </a:rPr>
              <a:t>une certaine cohérence dans les menus (mais qui pourrait être encore largement améliorée).</a:t>
            </a:r>
            <a:endParaRPr lang="fr-FR" dirty="0">
              <a:latin typeface="Garamond" pitchFamily="18" charset="0"/>
            </a:endParaRPr>
          </a:p>
        </p:txBody>
      </p:sp>
      <p:sp>
        <p:nvSpPr>
          <p:cNvPr id="13" name="Rectangle 12"/>
          <p:cNvSpPr/>
          <p:nvPr/>
        </p:nvSpPr>
        <p:spPr>
          <a:xfrm>
            <a:off x="2143108" y="1142984"/>
            <a:ext cx="3065776" cy="369332"/>
          </a:xfrm>
          <a:prstGeom prst="rect">
            <a:avLst/>
          </a:prstGeom>
        </p:spPr>
        <p:txBody>
          <a:bodyPr wrap="none">
            <a:spAutoFit/>
          </a:bodyPr>
          <a:lstStyle/>
          <a:p>
            <a:pPr marL="363538" indent="-188913" algn="just">
              <a:spcBef>
                <a:spcPts val="600"/>
              </a:spcBef>
              <a:spcAft>
                <a:spcPts val="600"/>
              </a:spcAft>
            </a:pPr>
            <a:r>
              <a:rPr lang="fr-FR" b="1" i="1" dirty="0" smtClean="0">
                <a:latin typeface="Cambria" pitchFamily="18" charset="0"/>
              </a:rPr>
              <a:t>- Cohérence entre logiciels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8472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4)- </a:t>
            </a:r>
            <a:r>
              <a:rPr lang="fr-FR" sz="1900" b="1" dirty="0" smtClean="0">
                <a:solidFill>
                  <a:srgbClr val="6600CC"/>
                </a:solidFill>
                <a:latin typeface="Cambria" pitchFamily="18" charset="0"/>
              </a:rPr>
              <a:t>Cohérence</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25</a:t>
            </a:fld>
            <a:endParaRPr lang="fr-FR" dirty="0"/>
          </a:p>
        </p:txBody>
      </p:sp>
      <p:sp>
        <p:nvSpPr>
          <p:cNvPr id="11" name="Rectangle 10"/>
          <p:cNvSpPr/>
          <p:nvPr/>
        </p:nvSpPr>
        <p:spPr>
          <a:xfrm>
            <a:off x="357158" y="1071546"/>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1026" name="Picture 2"/>
          <p:cNvPicPr>
            <a:picLocks noChangeAspect="1" noChangeArrowheads="1"/>
          </p:cNvPicPr>
          <p:nvPr/>
        </p:nvPicPr>
        <p:blipFill>
          <a:blip r:embed="rId3" cstate="print"/>
          <a:srcRect/>
          <a:stretch>
            <a:fillRect/>
          </a:stretch>
        </p:blipFill>
        <p:spPr bwMode="auto">
          <a:xfrm>
            <a:off x="571472" y="1785926"/>
            <a:ext cx="8358246" cy="1500198"/>
          </a:xfrm>
          <a:prstGeom prst="rect">
            <a:avLst/>
          </a:prstGeom>
          <a:noFill/>
          <a:ln w="9525">
            <a:noFill/>
            <a:miter lim="800000"/>
            <a:headEnd/>
            <a:tailEnd/>
          </a:ln>
          <a:effectLst/>
        </p:spPr>
      </p:pic>
      <p:sp>
        <p:nvSpPr>
          <p:cNvPr id="13" name="Rectangle 12"/>
          <p:cNvSpPr/>
          <p:nvPr/>
        </p:nvSpPr>
        <p:spPr>
          <a:xfrm>
            <a:off x="357158" y="1488032"/>
            <a:ext cx="3429024" cy="369332"/>
          </a:xfrm>
          <a:prstGeom prst="rect">
            <a:avLst/>
          </a:prstGeom>
        </p:spPr>
        <p:txBody>
          <a:bodyPr wrap="square">
            <a:spAutoFit/>
          </a:bodyPr>
          <a:lstStyle/>
          <a:p>
            <a:pPr marL="363538" indent="-188913" algn="just">
              <a:spcBef>
                <a:spcPts val="600"/>
              </a:spcBef>
              <a:spcAft>
                <a:spcPts val="600"/>
              </a:spcAft>
            </a:pPr>
            <a:r>
              <a:rPr lang="fr-FR" b="1" i="1" dirty="0" smtClean="0">
                <a:latin typeface="Cambria" pitchFamily="18" charset="0"/>
              </a:rPr>
              <a:t>- Cohérence entre version</a:t>
            </a:r>
          </a:p>
        </p:txBody>
      </p:sp>
      <p:pic>
        <p:nvPicPr>
          <p:cNvPr id="2" name="Picture 3"/>
          <p:cNvPicPr>
            <a:picLocks noChangeAspect="1" noChangeArrowheads="1"/>
          </p:cNvPicPr>
          <p:nvPr/>
        </p:nvPicPr>
        <p:blipFill>
          <a:blip r:embed="rId4" cstate="print"/>
          <a:srcRect/>
          <a:stretch>
            <a:fillRect/>
          </a:stretch>
        </p:blipFill>
        <p:spPr bwMode="auto">
          <a:xfrm>
            <a:off x="714348" y="4429132"/>
            <a:ext cx="8215370" cy="1285884"/>
          </a:xfrm>
          <a:prstGeom prst="rect">
            <a:avLst/>
          </a:prstGeom>
          <a:noFill/>
          <a:ln w="9525">
            <a:noFill/>
            <a:miter lim="800000"/>
            <a:headEnd/>
            <a:tailEnd/>
          </a:ln>
          <a:effectLst/>
        </p:spPr>
      </p:pic>
      <p:sp>
        <p:nvSpPr>
          <p:cNvPr id="14" name="Rectangle 13"/>
          <p:cNvSpPr/>
          <p:nvPr/>
        </p:nvSpPr>
        <p:spPr>
          <a:xfrm>
            <a:off x="357158" y="3429000"/>
            <a:ext cx="8429684" cy="723275"/>
          </a:xfrm>
          <a:prstGeom prst="rect">
            <a:avLst/>
          </a:prstGeom>
        </p:spPr>
        <p:txBody>
          <a:bodyPr wrap="square">
            <a:spAutoFit/>
          </a:bodyPr>
          <a:lstStyle/>
          <a:p>
            <a:pPr marL="363538" indent="-188913" algn="just">
              <a:spcBef>
                <a:spcPts val="600"/>
              </a:spcBef>
              <a:spcAft>
                <a:spcPts val="600"/>
              </a:spcAft>
            </a:pPr>
            <a:r>
              <a:rPr lang="fr-FR" b="1" i="1" dirty="0" smtClean="0">
                <a:latin typeface="Cambria" pitchFamily="18" charset="0"/>
              </a:rPr>
              <a:t>- Cohérence entre les icones des boutons graphiques avec leur fonction: </a:t>
            </a:r>
            <a:endParaRPr lang="fr-FR" dirty="0" smtClean="0">
              <a:latin typeface="Cambria" pitchFamily="18" charset="0"/>
            </a:endParaRPr>
          </a:p>
          <a:p>
            <a:pPr marL="363538" indent="-188913" algn="just">
              <a:spcAft>
                <a:spcPts val="600"/>
              </a:spcAft>
            </a:pPr>
            <a:r>
              <a:rPr lang="fr-FR" dirty="0" smtClean="0">
                <a:latin typeface="Cambria" pitchFamily="18" charset="0"/>
              </a:rPr>
              <a:t>(Gomme=&gt; effacer l’objet)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8472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4)- </a:t>
            </a:r>
            <a:r>
              <a:rPr lang="fr-FR" sz="1900" b="1" dirty="0" smtClean="0">
                <a:solidFill>
                  <a:srgbClr val="6600CC"/>
                </a:solidFill>
                <a:latin typeface="Cambria" pitchFamily="18" charset="0"/>
              </a:rPr>
              <a:t>Cohérence</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26</a:t>
            </a:fld>
            <a:endParaRPr lang="fr-FR" dirty="0"/>
          </a:p>
        </p:txBody>
      </p:sp>
      <p:sp>
        <p:nvSpPr>
          <p:cNvPr id="11" name="Rectangle 10"/>
          <p:cNvSpPr/>
          <p:nvPr/>
        </p:nvSpPr>
        <p:spPr>
          <a:xfrm>
            <a:off x="357158" y="1071546"/>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sp>
        <p:nvSpPr>
          <p:cNvPr id="13" name="Rectangle 12"/>
          <p:cNvSpPr/>
          <p:nvPr/>
        </p:nvSpPr>
        <p:spPr>
          <a:xfrm>
            <a:off x="2071670" y="1071546"/>
            <a:ext cx="5357850" cy="369332"/>
          </a:xfrm>
          <a:prstGeom prst="rect">
            <a:avLst/>
          </a:prstGeom>
        </p:spPr>
        <p:txBody>
          <a:bodyPr wrap="square">
            <a:spAutoFit/>
          </a:bodyPr>
          <a:lstStyle/>
          <a:p>
            <a:pPr marL="363538" indent="-188913" algn="just">
              <a:spcBef>
                <a:spcPts val="600"/>
              </a:spcBef>
              <a:spcAft>
                <a:spcPts val="600"/>
              </a:spcAft>
            </a:pPr>
            <a:r>
              <a:rPr lang="fr-FR" b="1" i="1" dirty="0" smtClean="0">
                <a:latin typeface="Cambria" pitchFamily="18" charset="0"/>
              </a:rPr>
              <a:t>- Cohérence dans les menus hiérarchiques </a:t>
            </a:r>
          </a:p>
        </p:txBody>
      </p:sp>
      <p:pic>
        <p:nvPicPr>
          <p:cNvPr id="2050" name="Picture 2"/>
          <p:cNvPicPr>
            <a:picLocks noChangeAspect="1" noChangeArrowheads="1"/>
          </p:cNvPicPr>
          <p:nvPr/>
        </p:nvPicPr>
        <p:blipFill>
          <a:blip r:embed="rId3" cstate="print"/>
          <a:srcRect/>
          <a:stretch>
            <a:fillRect/>
          </a:stretch>
        </p:blipFill>
        <p:spPr bwMode="auto">
          <a:xfrm>
            <a:off x="6857984" y="1500174"/>
            <a:ext cx="2286016" cy="4214842"/>
          </a:xfrm>
          <a:prstGeom prst="rect">
            <a:avLst/>
          </a:prstGeom>
          <a:noFill/>
          <a:ln w="9525">
            <a:noFill/>
            <a:miter lim="800000"/>
            <a:headEnd/>
            <a:tailEnd/>
          </a:ln>
          <a:effectLst/>
        </p:spPr>
      </p:pic>
      <p:pic>
        <p:nvPicPr>
          <p:cNvPr id="15" name="Picture 3"/>
          <p:cNvPicPr>
            <a:picLocks noChangeAspect="1" noChangeArrowheads="1"/>
          </p:cNvPicPr>
          <p:nvPr/>
        </p:nvPicPr>
        <p:blipFill>
          <a:blip r:embed="rId4" cstate="print"/>
          <a:srcRect/>
          <a:stretch>
            <a:fillRect/>
          </a:stretch>
        </p:blipFill>
        <p:spPr bwMode="auto">
          <a:xfrm>
            <a:off x="4429124" y="1500174"/>
            <a:ext cx="2357454" cy="2857520"/>
          </a:xfrm>
          <a:prstGeom prst="rect">
            <a:avLst/>
          </a:prstGeom>
          <a:noFill/>
          <a:ln w="9525">
            <a:noFill/>
            <a:miter lim="800000"/>
            <a:headEnd/>
            <a:tailEnd/>
          </a:ln>
          <a:effectLst/>
        </p:spPr>
      </p:pic>
      <p:sp>
        <p:nvSpPr>
          <p:cNvPr id="16" name="Rectangle 15"/>
          <p:cNvSpPr/>
          <p:nvPr/>
        </p:nvSpPr>
        <p:spPr>
          <a:xfrm>
            <a:off x="214282" y="1857364"/>
            <a:ext cx="4143404" cy="3031599"/>
          </a:xfrm>
          <a:prstGeom prst="rect">
            <a:avLst/>
          </a:prstGeom>
        </p:spPr>
        <p:txBody>
          <a:bodyPr wrap="square">
            <a:spAutoFit/>
          </a:bodyPr>
          <a:lstStyle/>
          <a:p>
            <a:pPr marL="363538" indent="-188913" algn="just">
              <a:spcBef>
                <a:spcPts val="600"/>
              </a:spcBef>
            </a:pPr>
            <a:r>
              <a:rPr lang="fr-FR" sz="1600" dirty="0" smtClean="0">
                <a:latin typeface="Cambria" pitchFamily="18" charset="0"/>
              </a:rPr>
              <a:t>1 - Respecter un certain ordre dans les rubriques des menus ainsi que mettre la première lettre en majuscule pour servir comme lettre du raccourci.  Exemples:  </a:t>
            </a:r>
          </a:p>
          <a:p>
            <a:pPr marL="363538" indent="-188913" algn="just">
              <a:spcBef>
                <a:spcPts val="600"/>
              </a:spcBef>
              <a:spcAft>
                <a:spcPts val="600"/>
              </a:spcAft>
            </a:pPr>
            <a:r>
              <a:rPr lang="fr-FR" sz="1600" dirty="0" smtClean="0">
                <a:latin typeface="Cambria" pitchFamily="18" charset="0"/>
              </a:rPr>
              <a:t> - Dans les </a:t>
            </a:r>
            <a:r>
              <a:rPr lang="fr-FR" sz="1600" b="1" dirty="0" smtClean="0">
                <a:latin typeface="Cambria" pitchFamily="18" charset="0"/>
              </a:rPr>
              <a:t>opérations d’édition l’ordre est le suivant: </a:t>
            </a:r>
            <a:r>
              <a:rPr lang="fr-FR" sz="1600" b="1" i="1" dirty="0" smtClean="0">
                <a:latin typeface="Cambria" pitchFamily="18" charset="0"/>
              </a:rPr>
              <a:t>Couper </a:t>
            </a:r>
            <a:r>
              <a:rPr lang="fr-FR" sz="1600" dirty="0" smtClean="0">
                <a:latin typeface="Cambria" pitchFamily="18" charset="0"/>
              </a:rPr>
              <a:t>puis </a:t>
            </a:r>
            <a:r>
              <a:rPr lang="fr-FR" sz="1600" b="1" i="1" dirty="0" smtClean="0">
                <a:latin typeface="Cambria" pitchFamily="18" charset="0"/>
              </a:rPr>
              <a:t>Copier    </a:t>
            </a:r>
            <a:r>
              <a:rPr lang="fr-FR" sz="1600" dirty="0" smtClean="0">
                <a:latin typeface="Cambria" pitchFamily="18" charset="0"/>
              </a:rPr>
              <a:t>puis </a:t>
            </a:r>
            <a:r>
              <a:rPr lang="fr-FR" sz="1600" b="1" i="1" dirty="0" smtClean="0">
                <a:latin typeface="Cambria" pitchFamily="18" charset="0"/>
              </a:rPr>
              <a:t>Coller</a:t>
            </a:r>
            <a:r>
              <a:rPr lang="fr-FR" sz="1600" dirty="0" smtClean="0">
                <a:latin typeface="Cambria" pitchFamily="18" charset="0"/>
              </a:rPr>
              <a:t> puis </a:t>
            </a:r>
            <a:r>
              <a:rPr lang="fr-FR" sz="1600" b="1" i="1" dirty="0" smtClean="0">
                <a:latin typeface="Cambria" pitchFamily="18" charset="0"/>
              </a:rPr>
              <a:t>Annuler ; </a:t>
            </a:r>
          </a:p>
          <a:p>
            <a:pPr marL="363538" indent="-188913" algn="just">
              <a:spcBef>
                <a:spcPts val="600"/>
              </a:spcBef>
              <a:spcAft>
                <a:spcPts val="600"/>
              </a:spcAft>
            </a:pPr>
            <a:r>
              <a:rPr lang="fr-FR" sz="1600" i="1" dirty="0" smtClean="0">
                <a:latin typeface="Cambria" pitchFamily="18" charset="0"/>
              </a:rPr>
              <a:t>- Dans </a:t>
            </a:r>
            <a:r>
              <a:rPr lang="fr-FR" sz="1600" b="1" i="1" dirty="0" smtClean="0">
                <a:latin typeface="Cambria" pitchFamily="18" charset="0"/>
              </a:rPr>
              <a:t>l’organisation des boutons d’un Fichier </a:t>
            </a:r>
            <a:r>
              <a:rPr lang="fr-FR" sz="1600" dirty="0" smtClean="0">
                <a:latin typeface="Cambria" pitchFamily="18" charset="0"/>
              </a:rPr>
              <a:t>l’ordre sera</a:t>
            </a:r>
            <a:r>
              <a:rPr lang="fr-FR" sz="1600" i="1" dirty="0" smtClean="0">
                <a:latin typeface="Cambria" pitchFamily="18" charset="0"/>
              </a:rPr>
              <a:t>: </a:t>
            </a:r>
            <a:r>
              <a:rPr lang="fr-FR" sz="1600" b="1" i="1" dirty="0" smtClean="0">
                <a:latin typeface="Cambria" pitchFamily="18" charset="0"/>
              </a:rPr>
              <a:t>Nouveau</a:t>
            </a:r>
            <a:r>
              <a:rPr lang="fr-FR" sz="1600" i="1" dirty="0" smtClean="0">
                <a:latin typeface="Cambria" pitchFamily="18" charset="0"/>
              </a:rPr>
              <a:t> </a:t>
            </a:r>
            <a:r>
              <a:rPr lang="fr-FR" sz="1600" dirty="0" smtClean="0">
                <a:latin typeface="Cambria" pitchFamily="18" charset="0"/>
              </a:rPr>
              <a:t>puis</a:t>
            </a:r>
            <a:r>
              <a:rPr lang="fr-FR" sz="1600" i="1" dirty="0" smtClean="0">
                <a:latin typeface="Cambria" pitchFamily="18" charset="0"/>
              </a:rPr>
              <a:t> </a:t>
            </a:r>
            <a:r>
              <a:rPr lang="fr-FR" sz="1600" b="1" i="1" dirty="0" smtClean="0">
                <a:latin typeface="Cambria" pitchFamily="18" charset="0"/>
              </a:rPr>
              <a:t>Ouvrir</a:t>
            </a:r>
            <a:r>
              <a:rPr lang="fr-FR" sz="1600" i="1" dirty="0" smtClean="0">
                <a:latin typeface="Cambria" pitchFamily="18" charset="0"/>
              </a:rPr>
              <a:t> </a:t>
            </a:r>
            <a:r>
              <a:rPr lang="fr-FR" sz="1600" dirty="0" smtClean="0">
                <a:latin typeface="Cambria" pitchFamily="18" charset="0"/>
              </a:rPr>
              <a:t>puis</a:t>
            </a:r>
            <a:r>
              <a:rPr lang="fr-FR" sz="1600" i="1" dirty="0" smtClean="0">
                <a:latin typeface="Cambria" pitchFamily="18" charset="0"/>
              </a:rPr>
              <a:t> </a:t>
            </a:r>
            <a:r>
              <a:rPr lang="fr-FR" sz="1600" b="1" i="1" dirty="0" smtClean="0">
                <a:latin typeface="Cambria" pitchFamily="18" charset="0"/>
              </a:rPr>
              <a:t>Enregistrer</a:t>
            </a:r>
            <a:r>
              <a:rPr lang="fr-FR" sz="1600" i="1" dirty="0" smtClean="0">
                <a:latin typeface="Cambria" pitchFamily="18" charset="0"/>
              </a:rPr>
              <a:t>-</a:t>
            </a:r>
            <a:r>
              <a:rPr lang="fr-FR" sz="1600" dirty="0" smtClean="0">
                <a:latin typeface="Cambria" pitchFamily="18" charset="0"/>
              </a:rPr>
              <a:t>--, en dernier de la liste  </a:t>
            </a:r>
            <a:r>
              <a:rPr lang="fr-FR" sz="1600" i="1" dirty="0" smtClean="0">
                <a:latin typeface="Cambria" pitchFamily="18" charset="0"/>
              </a:rPr>
              <a:t>Fermer </a:t>
            </a:r>
            <a:r>
              <a:rPr lang="fr-FR" sz="1600" dirty="0" smtClean="0">
                <a:latin typeface="Cambria" pitchFamily="18" charset="0"/>
              </a:rPr>
              <a:t> ou </a:t>
            </a:r>
            <a:r>
              <a:rPr lang="fr-FR" sz="1600" i="1" dirty="0" smtClean="0">
                <a:latin typeface="Cambria" pitchFamily="18" charset="0"/>
              </a:rPr>
              <a:t>Quitter</a:t>
            </a:r>
            <a:r>
              <a:rPr lang="fr-FR" sz="1600" dirty="0" smtClean="0">
                <a:latin typeface="Cambria" pitchFamily="18" charset="0"/>
              </a:rPr>
              <a:t>) </a:t>
            </a:r>
          </a:p>
        </p:txBody>
      </p:sp>
      <p:sp>
        <p:nvSpPr>
          <p:cNvPr id="17" name="Rectangle 16"/>
          <p:cNvSpPr/>
          <p:nvPr/>
        </p:nvSpPr>
        <p:spPr>
          <a:xfrm>
            <a:off x="214282" y="4812581"/>
            <a:ext cx="6072230" cy="830997"/>
          </a:xfrm>
          <a:prstGeom prst="rect">
            <a:avLst/>
          </a:prstGeom>
        </p:spPr>
        <p:txBody>
          <a:bodyPr wrap="square">
            <a:spAutoFit/>
          </a:bodyPr>
          <a:lstStyle/>
          <a:p>
            <a:pPr marL="363538" indent="-188913" algn="just">
              <a:spcBef>
                <a:spcPts val="600"/>
              </a:spcBef>
              <a:spcAft>
                <a:spcPts val="600"/>
              </a:spcAft>
            </a:pPr>
            <a:r>
              <a:rPr lang="fr-FR" sz="1600" dirty="0" smtClean="0">
                <a:latin typeface="Cambria" pitchFamily="18" charset="0"/>
              </a:rPr>
              <a:t>2- Utiliser les </a:t>
            </a:r>
            <a:r>
              <a:rPr lang="fr-FR" sz="1600" b="1" i="1" dirty="0" smtClean="0">
                <a:latin typeface="Cambria" pitchFamily="18" charset="0"/>
              </a:rPr>
              <a:t>raccourcis clavier  </a:t>
            </a:r>
            <a:r>
              <a:rPr lang="fr-FR" sz="1600" dirty="0" smtClean="0">
                <a:latin typeface="Cambria" pitchFamily="18" charset="0"/>
              </a:rPr>
              <a:t>et les </a:t>
            </a:r>
            <a:r>
              <a:rPr lang="fr-FR" sz="1600" b="1" i="1" dirty="0" smtClean="0">
                <a:latin typeface="Cambria" pitchFamily="18" charset="0"/>
              </a:rPr>
              <a:t>touches d’accès </a:t>
            </a:r>
            <a:r>
              <a:rPr lang="fr-FR" sz="1600" dirty="0" smtClean="0">
                <a:latin typeface="Cambria" pitchFamily="18" charset="0"/>
              </a:rPr>
              <a:t>(</a:t>
            </a:r>
            <a:r>
              <a:rPr lang="fr-FR" sz="1600" b="1" i="1" dirty="0" smtClean="0">
                <a:latin typeface="Cambria" pitchFamily="18" charset="0"/>
              </a:rPr>
              <a:t>mnémoniques </a:t>
            </a:r>
            <a:r>
              <a:rPr lang="fr-FR" sz="1600" dirty="0" smtClean="0">
                <a:latin typeface="Cambria" pitchFamily="18" charset="0"/>
              </a:rPr>
              <a:t>) standard tels que </a:t>
            </a:r>
            <a:r>
              <a:rPr lang="fr-FR" sz="1600" b="1" i="1" dirty="0" smtClean="0">
                <a:latin typeface="Cambria" pitchFamily="18" charset="0"/>
              </a:rPr>
              <a:t>: Ctrl+C </a:t>
            </a:r>
            <a:r>
              <a:rPr lang="fr-FR" sz="1600" dirty="0" smtClean="0">
                <a:latin typeface="Cambria" pitchFamily="18" charset="0"/>
              </a:rPr>
              <a:t>pour</a:t>
            </a:r>
            <a:r>
              <a:rPr lang="fr-FR" sz="1600" b="1" i="1" dirty="0" smtClean="0">
                <a:latin typeface="Cambria" pitchFamily="18" charset="0"/>
              </a:rPr>
              <a:t> Copier </a:t>
            </a:r>
            <a:r>
              <a:rPr lang="fr-FR" sz="1600" dirty="0" smtClean="0">
                <a:latin typeface="Cambria" pitchFamily="18" charset="0"/>
              </a:rPr>
              <a:t>ou la touche </a:t>
            </a:r>
            <a:r>
              <a:rPr lang="fr-FR" sz="1600" b="1" i="1" dirty="0" err="1" smtClean="0">
                <a:latin typeface="Cambria" pitchFamily="18" charset="0"/>
              </a:rPr>
              <a:t>Suppr</a:t>
            </a:r>
            <a:r>
              <a:rPr lang="fr-FR" sz="1600" dirty="0" smtClean="0">
                <a:latin typeface="Cambria" pitchFamily="18" charset="0"/>
              </a:rPr>
              <a:t> pour </a:t>
            </a:r>
            <a:r>
              <a:rPr lang="fr-FR" sz="1600" b="1" i="1" dirty="0" smtClean="0">
                <a:latin typeface="Cambria" pitchFamily="18" charset="0"/>
              </a:rPr>
              <a:t>Supprimer </a:t>
            </a:r>
            <a:r>
              <a:rPr lang="fr-FR" sz="1600" dirty="0" smtClean="0">
                <a:latin typeface="Cambria" pitchFamily="18" charset="0"/>
              </a:rPr>
              <a:t>  </a:t>
            </a:r>
          </a:p>
        </p:txBody>
      </p:sp>
      <p:sp>
        <p:nvSpPr>
          <p:cNvPr id="19" name="Rectangle 18"/>
          <p:cNvSpPr/>
          <p:nvPr/>
        </p:nvSpPr>
        <p:spPr>
          <a:xfrm>
            <a:off x="214282" y="5786454"/>
            <a:ext cx="7715304" cy="338554"/>
          </a:xfrm>
          <a:prstGeom prst="rect">
            <a:avLst/>
          </a:prstGeom>
        </p:spPr>
        <p:txBody>
          <a:bodyPr wrap="square">
            <a:spAutoFit/>
          </a:bodyPr>
          <a:lstStyle/>
          <a:p>
            <a:pPr marL="363538" indent="-188913" algn="just">
              <a:spcBef>
                <a:spcPts val="600"/>
              </a:spcBef>
              <a:spcAft>
                <a:spcPts val="600"/>
              </a:spcAft>
            </a:pPr>
            <a:r>
              <a:rPr lang="fr-FR" sz="1600" dirty="0" smtClean="0">
                <a:latin typeface="Cambria" pitchFamily="18" charset="0"/>
              </a:rPr>
              <a:t>3-  Mettre en correspondance l’icône et l’action de la rubrique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8472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4)- </a:t>
            </a:r>
            <a:r>
              <a:rPr lang="fr-FR" sz="1900" b="1" dirty="0" smtClean="0">
                <a:solidFill>
                  <a:srgbClr val="6600CC"/>
                </a:solidFill>
                <a:latin typeface="Cambria" pitchFamily="18" charset="0"/>
              </a:rPr>
              <a:t>Cohérence</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27</a:t>
            </a:fld>
            <a:endParaRPr lang="fr-FR" dirty="0"/>
          </a:p>
        </p:txBody>
      </p:sp>
      <p:sp>
        <p:nvSpPr>
          <p:cNvPr id="11" name="Rectangle 10"/>
          <p:cNvSpPr/>
          <p:nvPr/>
        </p:nvSpPr>
        <p:spPr>
          <a:xfrm>
            <a:off x="785786" y="1071546"/>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83970" name="Picture 2"/>
          <p:cNvPicPr>
            <a:picLocks noChangeAspect="1" noChangeArrowheads="1"/>
          </p:cNvPicPr>
          <p:nvPr/>
        </p:nvPicPr>
        <p:blipFill>
          <a:blip r:embed="rId3" cstate="print"/>
          <a:srcRect/>
          <a:stretch>
            <a:fillRect/>
          </a:stretch>
        </p:blipFill>
        <p:spPr bwMode="auto">
          <a:xfrm>
            <a:off x="714349" y="1571612"/>
            <a:ext cx="3929090" cy="3071834"/>
          </a:xfrm>
          <a:prstGeom prst="rect">
            <a:avLst/>
          </a:prstGeom>
          <a:noFill/>
          <a:ln w="9525">
            <a:noFill/>
            <a:miter lim="800000"/>
            <a:headEnd/>
            <a:tailEnd/>
          </a:ln>
          <a:effectLst/>
        </p:spPr>
      </p:pic>
      <p:pic>
        <p:nvPicPr>
          <p:cNvPr id="83971" name="Picture 3"/>
          <p:cNvPicPr>
            <a:picLocks noChangeAspect="1" noChangeArrowheads="1"/>
          </p:cNvPicPr>
          <p:nvPr/>
        </p:nvPicPr>
        <p:blipFill>
          <a:blip r:embed="rId4" cstate="print"/>
          <a:srcRect/>
          <a:stretch>
            <a:fillRect/>
          </a:stretch>
        </p:blipFill>
        <p:spPr bwMode="auto">
          <a:xfrm>
            <a:off x="4929189" y="1571612"/>
            <a:ext cx="4171347" cy="3071834"/>
          </a:xfrm>
          <a:prstGeom prst="rect">
            <a:avLst/>
          </a:prstGeom>
          <a:noFill/>
          <a:ln w="9525">
            <a:noFill/>
            <a:miter lim="800000"/>
            <a:headEnd/>
            <a:tailEnd/>
          </a:ln>
          <a:effectLst/>
        </p:spPr>
      </p:pic>
      <p:pic>
        <p:nvPicPr>
          <p:cNvPr id="83972" name="Picture 4"/>
          <p:cNvPicPr>
            <a:picLocks noChangeAspect="1" noChangeArrowheads="1"/>
          </p:cNvPicPr>
          <p:nvPr/>
        </p:nvPicPr>
        <p:blipFill>
          <a:blip r:embed="rId5" cstate="print"/>
          <a:srcRect/>
          <a:stretch>
            <a:fillRect/>
          </a:stretch>
        </p:blipFill>
        <p:spPr bwMode="auto">
          <a:xfrm>
            <a:off x="928662" y="4643446"/>
            <a:ext cx="7439025" cy="1733550"/>
          </a:xfrm>
          <a:prstGeom prst="rect">
            <a:avLst/>
          </a:prstGeom>
          <a:noFill/>
          <a:ln w="9525">
            <a:noFill/>
            <a:miter lim="800000"/>
            <a:headEnd/>
            <a:tailEnd/>
          </a:ln>
          <a:effectLst/>
        </p:spPr>
      </p:pic>
      <p:sp>
        <p:nvSpPr>
          <p:cNvPr id="12" name="Rectangle 11"/>
          <p:cNvSpPr/>
          <p:nvPr/>
        </p:nvSpPr>
        <p:spPr>
          <a:xfrm>
            <a:off x="2357422" y="1071546"/>
            <a:ext cx="5357850" cy="369332"/>
          </a:xfrm>
          <a:prstGeom prst="rect">
            <a:avLst/>
          </a:prstGeom>
        </p:spPr>
        <p:txBody>
          <a:bodyPr wrap="square">
            <a:spAutoFit/>
          </a:bodyPr>
          <a:lstStyle/>
          <a:p>
            <a:pPr marL="363538" indent="-188913" algn="just">
              <a:spcBef>
                <a:spcPts val="600"/>
              </a:spcBef>
              <a:spcAft>
                <a:spcPts val="600"/>
              </a:spcAft>
            </a:pPr>
            <a:r>
              <a:rPr lang="fr-FR" b="1" i="1" dirty="0" smtClean="0">
                <a:latin typeface="Cambria" pitchFamily="18" charset="0"/>
              </a:rPr>
              <a:t>- Cohérence dans l’alignement et les espaces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8472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4)- </a:t>
            </a:r>
            <a:r>
              <a:rPr lang="fr-FR" sz="1900" b="1" dirty="0" smtClean="0">
                <a:solidFill>
                  <a:srgbClr val="6600CC"/>
                </a:solidFill>
                <a:latin typeface="Cambria" pitchFamily="18" charset="0"/>
              </a:rPr>
              <a:t>Cohérence</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28</a:t>
            </a:fld>
            <a:endParaRPr lang="fr-FR" dirty="0"/>
          </a:p>
        </p:txBody>
      </p:sp>
      <p:pic>
        <p:nvPicPr>
          <p:cNvPr id="84995" name="Picture 3"/>
          <p:cNvPicPr>
            <a:picLocks noChangeAspect="1" noChangeArrowheads="1"/>
          </p:cNvPicPr>
          <p:nvPr/>
        </p:nvPicPr>
        <p:blipFill>
          <a:blip r:embed="rId3" cstate="print"/>
          <a:srcRect/>
          <a:stretch>
            <a:fillRect/>
          </a:stretch>
        </p:blipFill>
        <p:spPr bwMode="auto">
          <a:xfrm>
            <a:off x="4814419" y="1428736"/>
            <a:ext cx="4121126" cy="3643338"/>
          </a:xfrm>
          <a:prstGeom prst="rect">
            <a:avLst/>
          </a:prstGeom>
          <a:noFill/>
          <a:ln w="9525">
            <a:noFill/>
            <a:miter lim="800000"/>
            <a:headEnd/>
            <a:tailEnd/>
          </a:ln>
          <a:effectLst/>
        </p:spPr>
      </p:pic>
      <p:sp>
        <p:nvSpPr>
          <p:cNvPr id="13" name="Rectangle 12"/>
          <p:cNvSpPr/>
          <p:nvPr/>
        </p:nvSpPr>
        <p:spPr>
          <a:xfrm>
            <a:off x="285720" y="1071546"/>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3075" name="Picture 3"/>
          <p:cNvPicPr>
            <a:picLocks noChangeAspect="1" noChangeArrowheads="1"/>
          </p:cNvPicPr>
          <p:nvPr/>
        </p:nvPicPr>
        <p:blipFill>
          <a:blip r:embed="rId4" cstate="print"/>
          <a:srcRect/>
          <a:stretch>
            <a:fillRect/>
          </a:stretch>
        </p:blipFill>
        <p:spPr bwMode="auto">
          <a:xfrm>
            <a:off x="428596" y="1571612"/>
            <a:ext cx="3886200" cy="3571900"/>
          </a:xfrm>
          <a:prstGeom prst="rect">
            <a:avLst/>
          </a:prstGeom>
          <a:noFill/>
          <a:ln w="9525">
            <a:noFill/>
            <a:miter lim="800000"/>
            <a:headEnd/>
            <a:tailEnd/>
          </a:ln>
          <a:effectLst/>
        </p:spPr>
      </p:pic>
      <p:sp>
        <p:nvSpPr>
          <p:cNvPr id="12" name="Ellipse 11"/>
          <p:cNvSpPr/>
          <p:nvPr/>
        </p:nvSpPr>
        <p:spPr>
          <a:xfrm>
            <a:off x="3571868" y="1643050"/>
            <a:ext cx="1214446"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Mauvais raccourci</a:t>
            </a:r>
            <a:endParaRPr lang="fr-FR" sz="1200" dirty="0">
              <a:solidFill>
                <a:schemeClr val="bg1"/>
              </a:solidFill>
            </a:endParaRPr>
          </a:p>
        </p:txBody>
      </p:sp>
      <p:pic>
        <p:nvPicPr>
          <p:cNvPr id="3076" name="Picture 4"/>
          <p:cNvPicPr>
            <a:picLocks noChangeAspect="1" noChangeArrowheads="1"/>
          </p:cNvPicPr>
          <p:nvPr/>
        </p:nvPicPr>
        <p:blipFill>
          <a:blip r:embed="rId5" cstate="print"/>
          <a:srcRect/>
          <a:stretch>
            <a:fillRect/>
          </a:stretch>
        </p:blipFill>
        <p:spPr bwMode="auto">
          <a:xfrm>
            <a:off x="1571604" y="5357826"/>
            <a:ext cx="1857388" cy="785818"/>
          </a:xfrm>
          <a:prstGeom prst="rect">
            <a:avLst/>
          </a:prstGeom>
          <a:noFill/>
          <a:ln w="9525">
            <a:noFill/>
            <a:miter lim="800000"/>
            <a:headEnd/>
            <a:tailEnd/>
          </a:ln>
          <a:effectLst/>
        </p:spPr>
      </p:pic>
      <p:sp>
        <p:nvSpPr>
          <p:cNvPr id="14" name="Ellipse 13"/>
          <p:cNvSpPr/>
          <p:nvPr/>
        </p:nvSpPr>
        <p:spPr>
          <a:xfrm>
            <a:off x="0" y="5643578"/>
            <a:ext cx="15716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Mauvais e Conjugaison </a:t>
            </a:r>
            <a:endParaRPr lang="fr-FR" sz="1200" dirty="0">
              <a:solidFill>
                <a:schemeClr val="bg1"/>
              </a:solidFill>
            </a:endParaRPr>
          </a:p>
        </p:txBody>
      </p:sp>
      <p:sp>
        <p:nvSpPr>
          <p:cNvPr id="15" name="Rectangle 14"/>
          <p:cNvSpPr/>
          <p:nvPr/>
        </p:nvSpPr>
        <p:spPr>
          <a:xfrm>
            <a:off x="4786314" y="5143512"/>
            <a:ext cx="4071934" cy="830997"/>
          </a:xfrm>
          <a:prstGeom prst="rect">
            <a:avLst/>
          </a:prstGeom>
        </p:spPr>
        <p:txBody>
          <a:bodyPr wrap="square">
            <a:spAutoFit/>
          </a:bodyPr>
          <a:lstStyle/>
          <a:p>
            <a:pPr marL="363538" indent="-188913" algn="ctr">
              <a:spcBef>
                <a:spcPts val="600"/>
              </a:spcBef>
              <a:spcAft>
                <a:spcPts val="600"/>
              </a:spcAft>
            </a:pPr>
            <a:r>
              <a:rPr lang="fr-FR" sz="1600" dirty="0" smtClean="0">
                <a:latin typeface="Cambria" pitchFamily="18" charset="0"/>
              </a:rPr>
              <a:t>Vocabulaire non signifiant et non logique: Sauvegarde et Restauration du dossier ou  Outils ??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185487"/>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Contrôle  explicite</a:t>
            </a:r>
          </a:p>
          <a:p>
            <a:pPr marL="6096000" indent="-6096000" algn="just">
              <a:spcBef>
                <a:spcPts val="600"/>
              </a:spcBef>
              <a:spcAft>
                <a:spcPts val="600"/>
              </a:spcAft>
            </a:pPr>
            <a:endParaRPr lang="fr-FR" sz="1900" b="1" dirty="0" smtClean="0">
              <a:solidFill>
                <a:srgbClr val="6600CC"/>
              </a:solidFill>
              <a:latin typeface="Cambria" pitchFamily="18" charset="0"/>
            </a:endParaRPr>
          </a:p>
          <a:p>
            <a:pPr marL="174625" indent="188913" algn="just">
              <a:buFont typeface="Wingdings" pitchFamily="2" charset="2"/>
              <a:buChar char="§"/>
            </a:pPr>
            <a:r>
              <a:rPr lang="fr-FR" sz="1900" b="1" dirty="0" smtClean="0">
                <a:solidFill>
                  <a:srgbClr val="C00000"/>
                </a:solidFill>
                <a:latin typeface="Cambria" pitchFamily="18" charset="0"/>
              </a:rPr>
              <a:t> </a:t>
            </a:r>
            <a:r>
              <a:rPr lang="fr-FR" sz="1900" dirty="0" smtClean="0">
                <a:latin typeface="Cambria" pitchFamily="18" charset="0"/>
              </a:rPr>
              <a:t>Critère de contrôle explicite concerne la prise en compte par le système des actions des utilisateurs ainsi que le contrôle des utilisateurs sur le traitement de leurs actions. </a:t>
            </a:r>
          </a:p>
          <a:p>
            <a:pPr marL="174625" indent="188913"/>
            <a:endParaRPr lang="fr-FR" sz="1900" dirty="0" smtClean="0">
              <a:latin typeface="Cambria" pitchFamily="18" charset="0"/>
            </a:endParaRPr>
          </a:p>
          <a:p>
            <a:pPr marL="174625" indent="188913" algn="just">
              <a:buFont typeface="Wingdings" pitchFamily="2" charset="2"/>
              <a:buChar char="§"/>
            </a:pPr>
            <a:r>
              <a:rPr lang="fr-FR" sz="1900" dirty="0" smtClean="0">
                <a:solidFill>
                  <a:srgbClr val="C00000"/>
                </a:solidFill>
                <a:latin typeface="Cambria" pitchFamily="18" charset="0"/>
              </a:rPr>
              <a:t> </a:t>
            </a:r>
            <a:r>
              <a:rPr lang="fr-FR" sz="1900" dirty="0" smtClean="0">
                <a:latin typeface="Cambria" pitchFamily="18" charset="0"/>
              </a:rPr>
              <a:t>Ce</a:t>
            </a:r>
            <a:r>
              <a:rPr lang="fr-FR" sz="1900" dirty="0" smtClean="0">
                <a:solidFill>
                  <a:srgbClr val="C00000"/>
                </a:solidFill>
                <a:latin typeface="Cambria" pitchFamily="18" charset="0"/>
              </a:rPr>
              <a:t> </a:t>
            </a:r>
            <a:r>
              <a:rPr lang="fr-FR" sz="1900" dirty="0" smtClean="0">
                <a:latin typeface="Cambria" pitchFamily="18" charset="0"/>
              </a:rPr>
              <a:t>critère se décompose en deux sous-critères élémentaires :</a:t>
            </a:r>
            <a:endParaRPr lang="fr-FR" sz="1900" dirty="0" smtClean="0">
              <a:solidFill>
                <a:srgbClr val="C00000"/>
              </a:solidFill>
              <a:latin typeface="Cambria" pitchFamily="18" charset="0"/>
            </a:endParaRPr>
          </a:p>
          <a:p>
            <a:pPr marL="3635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Actions explicites;</a:t>
            </a:r>
            <a:endParaRPr lang="fr-FR" sz="1900" dirty="0" smtClean="0">
              <a:solidFill>
                <a:srgbClr val="C00000"/>
              </a:solidFill>
              <a:latin typeface="Cambria" pitchFamily="18" charset="0"/>
            </a:endParaRPr>
          </a:p>
          <a:p>
            <a:pPr marL="3635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Contrôle utilisateur .</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29</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1. Ergonomie (l’</a:t>
            </a:r>
            <a:r>
              <a:rPr lang="fr-FR" sz="2900" b="1" dirty="0" err="1" smtClean="0">
                <a:solidFill>
                  <a:schemeClr val="accent6">
                    <a:lumMod val="50000"/>
                  </a:schemeClr>
                </a:solidFill>
                <a:latin typeface="Garamond" pitchFamily="18" charset="0"/>
              </a:rPr>
              <a:t>utilisabilité</a:t>
            </a:r>
            <a:r>
              <a:rPr lang="fr-FR" sz="2900" b="1" dirty="0" smtClean="0">
                <a:solidFill>
                  <a:schemeClr val="accent6">
                    <a:lumMod val="50000"/>
                  </a:schemeClr>
                </a:solidFill>
                <a:latin typeface="Garamond" pitchFamily="18" charset="0"/>
              </a:rPr>
              <a:t>) d’un système</a:t>
            </a:r>
          </a:p>
        </p:txBody>
      </p:sp>
      <p:sp>
        <p:nvSpPr>
          <p:cNvPr id="18" name="ZoneTexte 17"/>
          <p:cNvSpPr txBox="1"/>
          <p:nvPr/>
        </p:nvSpPr>
        <p:spPr>
          <a:xfrm>
            <a:off x="642910" y="1422663"/>
            <a:ext cx="8143932" cy="4170372"/>
          </a:xfrm>
          <a:prstGeom prst="rect">
            <a:avLst/>
          </a:prstGeom>
          <a:noFill/>
        </p:spPr>
        <p:txBody>
          <a:bodyPr wrap="square" rtlCol="0">
            <a:spAutoFit/>
          </a:bodyPr>
          <a:lstStyle/>
          <a:p>
            <a:pPr marL="185738" indent="-185738" algn="just">
              <a:spcBef>
                <a:spcPts val="600"/>
              </a:spcBef>
              <a:spcAft>
                <a:spcPts val="600"/>
              </a:spcAft>
              <a:buFont typeface="Wingdings" pitchFamily="2" charset="2"/>
              <a:buChar char="§"/>
            </a:pPr>
            <a:r>
              <a:rPr lang="fr-FR" b="1" dirty="0" smtClean="0">
                <a:solidFill>
                  <a:srgbClr val="C00000"/>
                </a:solidFill>
                <a:latin typeface="Cambria" pitchFamily="18" charset="0"/>
              </a:rPr>
              <a:t> </a:t>
            </a:r>
            <a:r>
              <a:rPr lang="fr-FR" dirty="0" smtClean="0">
                <a:latin typeface="Cambria" pitchFamily="18" charset="0"/>
              </a:rPr>
              <a:t>Malheureusement, </a:t>
            </a:r>
            <a:r>
              <a:rPr lang="fr-FR" i="1" dirty="0" smtClean="0">
                <a:solidFill>
                  <a:srgbClr val="6600CC"/>
                </a:solidFill>
                <a:latin typeface="Cambria" pitchFamily="18" charset="0"/>
              </a:rPr>
              <a:t>aucune technique ou méthode objective </a:t>
            </a:r>
            <a:r>
              <a:rPr lang="fr-FR" i="1" dirty="0" smtClean="0">
                <a:latin typeface="Cambria" pitchFamily="18" charset="0"/>
              </a:rPr>
              <a:t>n’</a:t>
            </a:r>
            <a:r>
              <a:rPr lang="fr-FR" dirty="0" smtClean="0">
                <a:latin typeface="Cambria" pitchFamily="18" charset="0"/>
              </a:rPr>
              <a:t>existe pour garantir à coup sûr la </a:t>
            </a:r>
            <a:r>
              <a:rPr lang="fr-FR" i="1" dirty="0" smtClean="0">
                <a:solidFill>
                  <a:srgbClr val="6600CC"/>
                </a:solidFill>
                <a:latin typeface="Cambria" pitchFamily="18" charset="0"/>
              </a:rPr>
              <a:t>conception et la réalisation d’un système ergonomique avec une meilleure utilisabilité</a:t>
            </a:r>
            <a:r>
              <a:rPr lang="fr-FR" dirty="0" smtClean="0">
                <a:latin typeface="Cambria" pitchFamily="18" charset="0"/>
              </a:rPr>
              <a:t>.</a:t>
            </a:r>
          </a:p>
          <a:p>
            <a:pPr marL="185738" indent="-185738" algn="just">
              <a:spcBef>
                <a:spcPts val="600"/>
              </a:spcBef>
              <a:spcAft>
                <a:spcPts val="600"/>
              </a:spcAft>
            </a:pPr>
            <a:endParaRPr lang="fr-FR" dirty="0" smtClean="0">
              <a:latin typeface="Cambria" pitchFamily="18" charset="0"/>
            </a:endParaRPr>
          </a:p>
          <a:p>
            <a:pPr marL="185738" indent="-185738" algn="just">
              <a:spcAft>
                <a:spcPts val="600"/>
              </a:spcAft>
              <a:buFont typeface="Wingdings" pitchFamily="2" charset="2"/>
              <a:buChar char="§"/>
            </a:pPr>
            <a:r>
              <a:rPr lang="fr-FR" dirty="0" smtClean="0">
                <a:solidFill>
                  <a:srgbClr val="C00000"/>
                </a:solidFill>
                <a:latin typeface="Cambria" pitchFamily="18" charset="0"/>
              </a:rPr>
              <a:t> </a:t>
            </a:r>
            <a:r>
              <a:rPr lang="fr-FR" dirty="0" smtClean="0">
                <a:latin typeface="Cambria" pitchFamily="18" charset="0"/>
              </a:rPr>
              <a:t>Mais il existe un certain nombre </a:t>
            </a:r>
            <a:r>
              <a:rPr lang="fr-FR" b="1" i="1" dirty="0" smtClean="0">
                <a:solidFill>
                  <a:srgbClr val="C00000"/>
                </a:solidFill>
                <a:latin typeface="Cambria" pitchFamily="18" charset="0"/>
              </a:rPr>
              <a:t>de principes</a:t>
            </a:r>
            <a:r>
              <a:rPr lang="fr-FR" dirty="0" smtClean="0">
                <a:latin typeface="Cambria" pitchFamily="18" charset="0"/>
              </a:rPr>
              <a:t>, </a:t>
            </a:r>
            <a:r>
              <a:rPr lang="fr-FR" b="1" i="1" dirty="0" smtClean="0">
                <a:solidFill>
                  <a:srgbClr val="C00000"/>
                </a:solidFill>
                <a:latin typeface="Cambria" pitchFamily="18" charset="0"/>
              </a:rPr>
              <a:t>de règles</a:t>
            </a:r>
            <a:r>
              <a:rPr lang="fr-FR" dirty="0" smtClean="0">
                <a:latin typeface="Cambria" pitchFamily="18" charset="0"/>
              </a:rPr>
              <a:t> (</a:t>
            </a:r>
            <a:r>
              <a:rPr lang="fr-FR" b="1" dirty="0" smtClean="0">
                <a:solidFill>
                  <a:srgbClr val="C00000"/>
                </a:solidFill>
                <a:latin typeface="Cambria" pitchFamily="18" charset="0"/>
              </a:rPr>
              <a:t>normes et heuristiques</a:t>
            </a:r>
            <a:r>
              <a:rPr lang="fr-FR" dirty="0" smtClean="0">
                <a:latin typeface="Cambria" pitchFamily="18" charset="0"/>
              </a:rPr>
              <a:t>) et de </a:t>
            </a:r>
            <a:r>
              <a:rPr lang="fr-FR" sz="2400" b="1" dirty="0" smtClean="0">
                <a:solidFill>
                  <a:srgbClr val="C00000"/>
                </a:solidFill>
                <a:latin typeface="Cambria" pitchFamily="18" charset="0"/>
              </a:rPr>
              <a:t>critères</a:t>
            </a:r>
            <a:r>
              <a:rPr lang="fr-FR" dirty="0" smtClean="0">
                <a:latin typeface="Cambria" pitchFamily="18" charset="0"/>
              </a:rPr>
              <a:t> qui abordent et guident les développeurs de logiciels dans  la </a:t>
            </a:r>
            <a:r>
              <a:rPr lang="fr-FR" b="1" i="1" dirty="0" smtClean="0">
                <a:solidFill>
                  <a:srgbClr val="C00000"/>
                </a:solidFill>
                <a:latin typeface="Cambria" pitchFamily="18" charset="0"/>
              </a:rPr>
              <a:t>conception et la réalisation des interfaces ergonomiques. </a:t>
            </a:r>
          </a:p>
          <a:p>
            <a:pPr marL="185738" indent="-185738" algn="just">
              <a:spcAft>
                <a:spcPts val="600"/>
              </a:spcAft>
              <a:buFont typeface="Wingdings" pitchFamily="2" charset="2"/>
              <a:buChar char="§"/>
            </a:pPr>
            <a:endParaRPr lang="fr-FR" b="1" i="1" dirty="0" smtClean="0">
              <a:solidFill>
                <a:srgbClr val="C00000"/>
              </a:solidFill>
              <a:latin typeface="Cambria" pitchFamily="18" charset="0"/>
            </a:endParaRPr>
          </a:p>
          <a:p>
            <a:pPr marL="185738" indent="-185738" algn="just">
              <a:spcAft>
                <a:spcPts val="600"/>
              </a:spcAft>
              <a:buFont typeface="Wingdings" pitchFamily="2" charset="2"/>
              <a:buChar char="§"/>
            </a:pPr>
            <a:r>
              <a:rPr lang="fr-FR" b="1" i="1" dirty="0" smtClean="0">
                <a:solidFill>
                  <a:srgbClr val="C00000"/>
                </a:solidFill>
                <a:latin typeface="Cambria" pitchFamily="18" charset="0"/>
              </a:rPr>
              <a:t> </a:t>
            </a:r>
            <a:r>
              <a:rPr lang="fr-FR" dirty="0" smtClean="0">
                <a:latin typeface="Cambria" pitchFamily="18" charset="0"/>
              </a:rPr>
              <a:t>Ces critères  et recommandations ergonomiques sont  conçus et validées par des </a:t>
            </a:r>
            <a:r>
              <a:rPr lang="fr-FR" b="1" dirty="0" smtClean="0">
                <a:latin typeface="Cambria" pitchFamily="18" charset="0"/>
              </a:rPr>
              <a:t>experts ergonomes </a:t>
            </a:r>
            <a:r>
              <a:rPr lang="fr-FR" dirty="0" smtClean="0">
                <a:latin typeface="Cambria" pitchFamily="18" charset="0"/>
              </a:rPr>
              <a:t>(sur la base d’</a:t>
            </a:r>
            <a:r>
              <a:rPr lang="fr-FR" b="1" dirty="0" smtClean="0">
                <a:solidFill>
                  <a:srgbClr val="FF0000"/>
                </a:solidFill>
                <a:latin typeface="Cambria" pitchFamily="18" charset="0"/>
              </a:rPr>
              <a:t>observations</a:t>
            </a:r>
            <a:r>
              <a:rPr lang="fr-FR" dirty="0" smtClean="0">
                <a:latin typeface="Cambria" pitchFamily="18" charset="0"/>
              </a:rPr>
              <a:t> des comportements lors d’interactionnels homme-machine et les </a:t>
            </a:r>
            <a:r>
              <a:rPr lang="fr-FR" b="1" dirty="0" smtClean="0">
                <a:solidFill>
                  <a:srgbClr val="FF0000"/>
                </a:solidFill>
                <a:latin typeface="Cambria" pitchFamily="18" charset="0"/>
              </a:rPr>
              <a:t>connaissances</a:t>
            </a:r>
            <a:r>
              <a:rPr lang="fr-FR" dirty="0" smtClean="0">
                <a:latin typeface="Cambria" pitchFamily="18" charset="0"/>
              </a:rPr>
              <a:t> dans différents domaines :psychologie et physiologie sensorielle,  neurosciences, sciences cognitifs,  études comportementales, …).</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a:t>
            </a:fld>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Contrôle  explicite=&gt;  Actions explicites</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30</a:t>
            </a:fld>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857223" y="1357298"/>
            <a:ext cx="8139201" cy="1571636"/>
          </a:xfrm>
          <a:prstGeom prst="rect">
            <a:avLst/>
          </a:prstGeom>
          <a:noFill/>
          <a:ln w="9525">
            <a:noFill/>
            <a:miter lim="800000"/>
            <a:headEnd/>
            <a:tailEnd/>
          </a:ln>
          <a:effectLst/>
        </p:spPr>
      </p:pic>
      <p:sp>
        <p:nvSpPr>
          <p:cNvPr id="8" name="Rectangle 7"/>
          <p:cNvSpPr/>
          <p:nvPr/>
        </p:nvSpPr>
        <p:spPr>
          <a:xfrm>
            <a:off x="928662" y="3000372"/>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2" name="Picture 3"/>
          <p:cNvPicPr>
            <a:picLocks noChangeAspect="1" noChangeArrowheads="1"/>
          </p:cNvPicPr>
          <p:nvPr/>
        </p:nvPicPr>
        <p:blipFill>
          <a:blip r:embed="rId4" cstate="print"/>
          <a:srcRect/>
          <a:stretch>
            <a:fillRect/>
          </a:stretch>
        </p:blipFill>
        <p:spPr bwMode="auto">
          <a:xfrm>
            <a:off x="857224" y="4143380"/>
            <a:ext cx="8001056" cy="2543179"/>
          </a:xfrm>
          <a:prstGeom prst="rect">
            <a:avLst/>
          </a:prstGeom>
          <a:noFill/>
          <a:ln w="9525">
            <a:noFill/>
            <a:miter lim="800000"/>
            <a:headEnd/>
            <a:tailEnd/>
          </a:ln>
          <a:effectLst/>
        </p:spPr>
      </p:pic>
      <p:sp>
        <p:nvSpPr>
          <p:cNvPr id="11" name="Rectangle 10"/>
          <p:cNvSpPr/>
          <p:nvPr/>
        </p:nvSpPr>
        <p:spPr>
          <a:xfrm>
            <a:off x="642878" y="3214686"/>
            <a:ext cx="8501122" cy="923330"/>
          </a:xfrm>
          <a:prstGeom prst="rect">
            <a:avLst/>
          </a:prstGeom>
        </p:spPr>
        <p:txBody>
          <a:bodyPr wrap="square">
            <a:spAutoFit/>
          </a:bodyPr>
          <a:lstStyle/>
          <a:p>
            <a:pPr algn="ctr"/>
            <a:r>
              <a:rPr lang="fr-FR" dirty="0" smtClean="0"/>
              <a:t>Demande de confirmation à l'utilisateur par des actions explicites (pour signifier l’erreur d’orthographe soulignée en rouge), avant d'effectuer des changements dans un document.</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2939266"/>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Contrôle </a:t>
            </a:r>
            <a:r>
              <a:rPr lang="fr-FR" sz="1900" b="1" dirty="0" smtClean="0">
                <a:solidFill>
                  <a:srgbClr val="6600CC"/>
                </a:solidFill>
                <a:latin typeface="Cambria" pitchFamily="18" charset="0"/>
              </a:rPr>
              <a:t> explicite=&gt;  Actions explicites</a:t>
            </a:r>
          </a:p>
          <a:p>
            <a:pPr marL="174625" indent="188913" algn="just"/>
            <a:endParaRPr lang="fr-FR" sz="2000" dirty="0" smtClean="0">
              <a:latin typeface="Cambria" pitchFamily="18" charset="0"/>
            </a:endParaRPr>
          </a:p>
          <a:p>
            <a:pPr marL="363538" algn="just">
              <a:spcBef>
                <a:spcPts val="600"/>
              </a:spcBef>
              <a:spcAft>
                <a:spcPts val="600"/>
              </a:spcAft>
              <a:buFont typeface="Wingdings" pitchFamily="2" charset="2"/>
              <a:buChar char="Ø"/>
            </a:pPr>
            <a:endParaRPr lang="fr-FR" sz="2000" dirty="0" smtClean="0">
              <a:latin typeface="Cambria" pitchFamily="18" charset="0"/>
            </a:endParaRPr>
          </a:p>
          <a:p>
            <a:pPr>
              <a:buFont typeface="Wingdings" pitchFamily="2" charset="2"/>
              <a:buChar char="§"/>
            </a:pPr>
            <a:endParaRPr lang="fr-FR" sz="2000" dirty="0" smtClean="0">
              <a:latin typeface="Cambria" pitchFamily="18" charset="0"/>
            </a:endParaRPr>
          </a:p>
          <a:p>
            <a:pPr marL="174625" indent="-174625" algn="just">
              <a:buFont typeface="Wingdings" pitchFamily="2" charset="2"/>
              <a:buChar char="§"/>
            </a:pPr>
            <a:endParaRPr lang="fr-FR" sz="2000" dirty="0" smtClean="0">
              <a:latin typeface="Cambria" pitchFamily="18" charset="0"/>
            </a:endParaRPr>
          </a:p>
          <a:p>
            <a:pPr marL="174625" indent="-174625" algn="just">
              <a:spcBef>
                <a:spcPts val="600"/>
              </a:spcBef>
              <a:spcAft>
                <a:spcPts val="600"/>
              </a:spcAft>
              <a:buFont typeface="Wingdings" pitchFamily="2" charset="2"/>
              <a:buChar char="§"/>
            </a:pPr>
            <a:endParaRPr lang="fr-FR" sz="1900" b="1" u="sng" dirty="0" smtClean="0">
              <a:solidFill>
                <a:srgbClr val="C00000"/>
              </a:solidFill>
              <a:latin typeface="Cambria" pitchFamily="18" charset="0"/>
            </a:endParaRPr>
          </a:p>
          <a:p>
            <a:pPr marL="6096000" indent="-6096000" algn="just">
              <a:spcBef>
                <a:spcPts val="600"/>
              </a:spcBef>
              <a:spcAft>
                <a:spcPts val="600"/>
              </a:spcAft>
            </a:pP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31</a:t>
            </a:fld>
            <a:endParaRPr lang="fr-FR" dirty="0"/>
          </a:p>
        </p:txBody>
      </p:sp>
      <p:sp>
        <p:nvSpPr>
          <p:cNvPr id="12" name="Rectangle 11"/>
          <p:cNvSpPr/>
          <p:nvPr/>
        </p:nvSpPr>
        <p:spPr>
          <a:xfrm>
            <a:off x="571472" y="1214422"/>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2051" name="Picture 3"/>
          <p:cNvPicPr>
            <a:picLocks noChangeAspect="1" noChangeArrowheads="1"/>
          </p:cNvPicPr>
          <p:nvPr/>
        </p:nvPicPr>
        <p:blipFill>
          <a:blip r:embed="rId3" cstate="print"/>
          <a:srcRect/>
          <a:stretch>
            <a:fillRect/>
          </a:stretch>
        </p:blipFill>
        <p:spPr bwMode="auto">
          <a:xfrm>
            <a:off x="2786050" y="1785926"/>
            <a:ext cx="2381250" cy="3714776"/>
          </a:xfrm>
          <a:prstGeom prst="rect">
            <a:avLst/>
          </a:prstGeom>
          <a:noFill/>
          <a:ln w="9525">
            <a:noFill/>
            <a:miter lim="800000"/>
            <a:headEnd/>
            <a:tailEnd/>
          </a:ln>
          <a:effectLst/>
        </p:spPr>
      </p:pic>
      <p:cxnSp>
        <p:nvCxnSpPr>
          <p:cNvPr id="19" name="Connecteur droit avec flèche 18"/>
          <p:cNvCxnSpPr/>
          <p:nvPr/>
        </p:nvCxnSpPr>
        <p:spPr>
          <a:xfrm rot="10800000">
            <a:off x="5143504" y="4857760"/>
            <a:ext cx="64294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Connecteur droit avec flèche 21"/>
          <p:cNvCxnSpPr/>
          <p:nvPr/>
        </p:nvCxnSpPr>
        <p:spPr>
          <a:xfrm rot="10800000" flipV="1">
            <a:off x="5143504" y="5143512"/>
            <a:ext cx="714380" cy="1428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ZoneTexte 23"/>
          <p:cNvSpPr txBox="1"/>
          <p:nvPr/>
        </p:nvSpPr>
        <p:spPr>
          <a:xfrm>
            <a:off x="6000760" y="4643446"/>
            <a:ext cx="1500166" cy="646331"/>
          </a:xfrm>
          <a:prstGeom prst="rect">
            <a:avLst/>
          </a:prstGeom>
          <a:noFill/>
        </p:spPr>
        <p:txBody>
          <a:bodyPr wrap="square" rtlCol="0">
            <a:spAutoFit/>
          </a:bodyPr>
          <a:lstStyle/>
          <a:p>
            <a:pPr algn="ctr"/>
            <a:r>
              <a:rPr lang="fr-FR" dirty="0" smtClean="0">
                <a:latin typeface="Garamond" pitchFamily="18" charset="0"/>
              </a:rPr>
              <a:t>Actions non explicites???</a:t>
            </a: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2954655"/>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Contrôle </a:t>
            </a:r>
            <a:r>
              <a:rPr lang="fr-FR" sz="1900" b="1" dirty="0" smtClean="0">
                <a:solidFill>
                  <a:srgbClr val="6600CC"/>
                </a:solidFill>
                <a:latin typeface="Cambria" pitchFamily="18" charset="0"/>
              </a:rPr>
              <a:t> explicite=&gt;  Contrôle utilisateur</a:t>
            </a:r>
          </a:p>
          <a:p>
            <a:pPr marL="174625" indent="188913" algn="just"/>
            <a:endParaRPr lang="fr-FR" sz="2000" dirty="0" smtClean="0">
              <a:latin typeface="Cambria" pitchFamily="18" charset="0"/>
            </a:endParaRPr>
          </a:p>
          <a:p>
            <a:pPr marL="363538" algn="just">
              <a:spcBef>
                <a:spcPts val="600"/>
              </a:spcBef>
              <a:spcAft>
                <a:spcPts val="600"/>
              </a:spcAft>
              <a:buFont typeface="Wingdings" pitchFamily="2" charset="2"/>
              <a:buChar char="Ø"/>
            </a:pPr>
            <a:endParaRPr lang="fr-FR" sz="2000" dirty="0" smtClean="0">
              <a:latin typeface="Cambria" pitchFamily="18" charset="0"/>
            </a:endParaRPr>
          </a:p>
          <a:p>
            <a:pPr>
              <a:buFont typeface="Wingdings" pitchFamily="2" charset="2"/>
              <a:buChar char="§"/>
            </a:pPr>
            <a:endParaRPr lang="fr-FR" sz="2000" dirty="0" smtClean="0">
              <a:latin typeface="Cambria" pitchFamily="18" charset="0"/>
            </a:endParaRPr>
          </a:p>
          <a:p>
            <a:pPr marL="174625" indent="-174625" algn="just">
              <a:buFont typeface="Wingdings" pitchFamily="2" charset="2"/>
              <a:buChar char="§"/>
            </a:pPr>
            <a:endParaRPr lang="fr-FR" sz="2000" dirty="0" smtClean="0">
              <a:latin typeface="Cambria" pitchFamily="18" charset="0"/>
            </a:endParaRPr>
          </a:p>
          <a:p>
            <a:pPr marL="174625" indent="-174625" algn="just">
              <a:spcBef>
                <a:spcPts val="600"/>
              </a:spcBef>
              <a:spcAft>
                <a:spcPts val="600"/>
              </a:spcAft>
              <a:buFont typeface="Wingdings" pitchFamily="2" charset="2"/>
              <a:buChar char="§"/>
            </a:pPr>
            <a:endParaRPr lang="fr-FR" sz="1900" b="1" u="sng" dirty="0" smtClean="0">
              <a:solidFill>
                <a:srgbClr val="C00000"/>
              </a:solidFill>
              <a:latin typeface="Cambria" pitchFamily="18" charset="0"/>
            </a:endParaRPr>
          </a:p>
          <a:p>
            <a:pPr marL="6096000" indent="-6096000" algn="just">
              <a:spcBef>
                <a:spcPts val="600"/>
              </a:spcBef>
              <a:spcAft>
                <a:spcPts val="600"/>
              </a:spcAft>
            </a:pP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32</a:t>
            </a:fld>
            <a:endParaRPr lang="fr-FR" dirty="0"/>
          </a:p>
        </p:txBody>
      </p:sp>
      <p:pic>
        <p:nvPicPr>
          <p:cNvPr id="3074" name="Picture 2"/>
          <p:cNvPicPr>
            <a:picLocks noChangeAspect="1" noChangeArrowheads="1"/>
          </p:cNvPicPr>
          <p:nvPr/>
        </p:nvPicPr>
        <p:blipFill>
          <a:blip r:embed="rId3" cstate="print"/>
          <a:srcRect/>
          <a:stretch>
            <a:fillRect/>
          </a:stretch>
        </p:blipFill>
        <p:spPr bwMode="auto">
          <a:xfrm>
            <a:off x="714348" y="1214422"/>
            <a:ext cx="8429652" cy="1714512"/>
          </a:xfrm>
          <a:prstGeom prst="rect">
            <a:avLst/>
          </a:prstGeom>
          <a:noFill/>
          <a:ln w="9525">
            <a:noFill/>
            <a:miter lim="800000"/>
            <a:headEnd/>
            <a:tailEnd/>
          </a:ln>
          <a:effectLst/>
        </p:spPr>
      </p:pic>
      <p:sp>
        <p:nvSpPr>
          <p:cNvPr id="17" name="Rectangle 16"/>
          <p:cNvSpPr/>
          <p:nvPr/>
        </p:nvSpPr>
        <p:spPr>
          <a:xfrm>
            <a:off x="785786" y="3000372"/>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3075" name="Picture 3"/>
          <p:cNvPicPr>
            <a:picLocks noChangeAspect="1" noChangeArrowheads="1"/>
          </p:cNvPicPr>
          <p:nvPr/>
        </p:nvPicPr>
        <p:blipFill>
          <a:blip r:embed="rId4" cstate="print"/>
          <a:srcRect/>
          <a:stretch>
            <a:fillRect/>
          </a:stretch>
        </p:blipFill>
        <p:spPr bwMode="auto">
          <a:xfrm>
            <a:off x="214282" y="3357562"/>
            <a:ext cx="4500594" cy="2714644"/>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4857752" y="3357562"/>
            <a:ext cx="4065162" cy="1714512"/>
          </a:xfrm>
          <a:prstGeom prst="rect">
            <a:avLst/>
          </a:prstGeom>
          <a:noFill/>
          <a:ln w="9525">
            <a:noFill/>
            <a:miter lim="800000"/>
            <a:headEnd/>
            <a:tailEnd/>
          </a:ln>
          <a:effectLst/>
        </p:spPr>
      </p:pic>
      <p:sp>
        <p:nvSpPr>
          <p:cNvPr id="20" name="Rectangle 19"/>
          <p:cNvSpPr/>
          <p:nvPr/>
        </p:nvSpPr>
        <p:spPr>
          <a:xfrm>
            <a:off x="571473" y="6072206"/>
            <a:ext cx="8572528" cy="723275"/>
          </a:xfrm>
          <a:prstGeom prst="rect">
            <a:avLst/>
          </a:prstGeom>
        </p:spPr>
        <p:txBody>
          <a:bodyPr wrap="square">
            <a:spAutoFit/>
          </a:bodyPr>
          <a:lstStyle/>
          <a:p>
            <a:pPr marL="363538" indent="-188913" algn="just">
              <a:spcBef>
                <a:spcPts val="600"/>
              </a:spcBef>
              <a:buFontTx/>
              <a:buChar char="-"/>
            </a:pPr>
            <a:r>
              <a:rPr lang="fr-FR" b="1" u="sng" dirty="0" smtClean="0">
                <a:solidFill>
                  <a:srgbClr val="FF0000"/>
                </a:solidFill>
                <a:latin typeface="Cambria" pitchFamily="18" charset="0"/>
              </a:rPr>
              <a:t>A ne pas  faire</a:t>
            </a:r>
            <a:r>
              <a:rPr lang="fr-FR" dirty="0" smtClean="0">
                <a:solidFill>
                  <a:srgbClr val="FF0000"/>
                </a:solidFill>
                <a:latin typeface="Cambria" pitchFamily="18" charset="0"/>
              </a:rPr>
              <a:t>:  </a:t>
            </a:r>
          </a:p>
          <a:p>
            <a:pPr marL="363538" indent="-188913" algn="just">
              <a:spcBef>
                <a:spcPts val="600"/>
              </a:spcBef>
              <a:spcAft>
                <a:spcPts val="600"/>
              </a:spcAft>
            </a:pPr>
            <a:r>
              <a:rPr lang="fr-FR" dirty="0" smtClean="0">
                <a:latin typeface="Cambria" pitchFamily="18" charset="0"/>
              </a:rPr>
              <a:t>Enregistrement automatique après quitter sans alerter l’utilisateur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4093428"/>
          </a:xfrm>
          <a:prstGeom prst="rect">
            <a:avLst/>
          </a:prstGeom>
          <a:noFill/>
        </p:spPr>
        <p:txBody>
          <a:bodyPr wrap="square" rtlCol="0">
            <a:spAutoFit/>
          </a:bodyPr>
          <a:lstStyle/>
          <a:p>
            <a:pPr marL="7358063" indent="-7358063"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 Charge de travail</a:t>
            </a:r>
          </a:p>
          <a:p>
            <a:pPr marL="363538" indent="-188913" algn="just">
              <a:spcBef>
                <a:spcPts val="600"/>
              </a:spcBef>
              <a:spcAft>
                <a:spcPts val="600"/>
              </a:spcAft>
              <a:buFont typeface="Wingdings" pitchFamily="2" charset="2"/>
              <a:buChar char="§"/>
            </a:pPr>
            <a:r>
              <a:rPr lang="fr-FR" sz="1900" dirty="0" smtClean="0">
                <a:solidFill>
                  <a:srgbClr val="C00000"/>
                </a:solidFill>
                <a:latin typeface="Cambria" pitchFamily="18" charset="0"/>
              </a:rPr>
              <a:t> </a:t>
            </a:r>
            <a:r>
              <a:rPr lang="fr-FR" sz="1900" dirty="0" smtClean="0">
                <a:latin typeface="Cambria" pitchFamily="18" charset="0"/>
              </a:rPr>
              <a:t>Le critère de charge de travail regroupe l'ensemble des moyens visant à réduire la charge perceptive et mnésique (difficulté de mémorisation) de l‘interface utilisateur. </a:t>
            </a:r>
          </a:p>
          <a:p>
            <a:pPr marL="363538" indent="-188913" algn="just">
              <a:spcBef>
                <a:spcPts val="600"/>
              </a:spcBef>
              <a:spcAft>
                <a:spcPts val="600"/>
              </a:spcAft>
              <a:buFont typeface="Wingdings" pitchFamily="2" charset="2"/>
              <a:buChar char="§"/>
            </a:pPr>
            <a:r>
              <a:rPr lang="fr-FR" sz="1900" dirty="0" smtClean="0">
                <a:solidFill>
                  <a:srgbClr val="C00000"/>
                </a:solidFill>
                <a:latin typeface="Cambria" pitchFamily="18" charset="0"/>
              </a:rPr>
              <a:t> </a:t>
            </a:r>
            <a:r>
              <a:rPr lang="fr-FR" sz="1900" dirty="0" smtClean="0">
                <a:latin typeface="Cambria" pitchFamily="18" charset="0"/>
              </a:rPr>
              <a:t>Elle se décompose en deux sous-critères élémentaires :</a:t>
            </a:r>
          </a:p>
          <a:p>
            <a:pPr marL="3635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Brièveté (concision et actions minimales) ;</a:t>
            </a:r>
          </a:p>
          <a:p>
            <a:pPr marL="3635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Densité informationnelle</a:t>
            </a:r>
          </a:p>
          <a:p>
            <a:pPr marL="363538" indent="-188913" algn="just">
              <a:spcBef>
                <a:spcPts val="600"/>
              </a:spcBef>
              <a:spcAft>
                <a:spcPts val="600"/>
              </a:spcAft>
              <a:buFont typeface="Arial" pitchFamily="34" charset="0"/>
              <a:buChar char="•"/>
            </a:pP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33</a:t>
            </a:fld>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1569660"/>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 Charge de travail =&gt; Brièveté</a:t>
            </a: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34</a:t>
            </a:fld>
            <a:endParaRPr lang="fr-FR" dirty="0"/>
          </a:p>
        </p:txBody>
      </p:sp>
      <p:pic>
        <p:nvPicPr>
          <p:cNvPr id="8194" name="Picture 2"/>
          <p:cNvPicPr>
            <a:picLocks noChangeAspect="1" noChangeArrowheads="1"/>
          </p:cNvPicPr>
          <p:nvPr/>
        </p:nvPicPr>
        <p:blipFill>
          <a:blip r:embed="rId3" cstate="print"/>
          <a:srcRect/>
          <a:stretch>
            <a:fillRect/>
          </a:stretch>
        </p:blipFill>
        <p:spPr bwMode="auto">
          <a:xfrm>
            <a:off x="500034" y="1285860"/>
            <a:ext cx="8429652"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2154436"/>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 Charge de travail =&gt; Brièveté : concision + actions minimales selon le besoin</a:t>
            </a: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35</a:t>
            </a:fld>
            <a:endParaRPr lang="fr-FR" dirty="0"/>
          </a:p>
        </p:txBody>
      </p:sp>
      <p:sp>
        <p:nvSpPr>
          <p:cNvPr id="8" name="Rectangle 7"/>
          <p:cNvSpPr/>
          <p:nvPr/>
        </p:nvSpPr>
        <p:spPr>
          <a:xfrm>
            <a:off x="571472" y="1357298"/>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9218" name="Picture 2"/>
          <p:cNvPicPr>
            <a:picLocks noChangeAspect="1" noChangeArrowheads="1"/>
          </p:cNvPicPr>
          <p:nvPr/>
        </p:nvPicPr>
        <p:blipFill>
          <a:blip r:embed="rId3" cstate="print"/>
          <a:srcRect/>
          <a:stretch>
            <a:fillRect/>
          </a:stretch>
        </p:blipFill>
        <p:spPr bwMode="auto">
          <a:xfrm>
            <a:off x="714348" y="2571744"/>
            <a:ext cx="1504950" cy="6477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2285984" y="1571612"/>
            <a:ext cx="3571900" cy="2519365"/>
          </a:xfrm>
          <a:prstGeom prst="rect">
            <a:avLst/>
          </a:prstGeom>
          <a:noFill/>
          <a:ln w="9525">
            <a:noFill/>
            <a:miter lim="800000"/>
            <a:headEnd/>
            <a:tailEnd/>
          </a:ln>
          <a:effectLst/>
        </p:spPr>
      </p:pic>
      <p:sp>
        <p:nvSpPr>
          <p:cNvPr id="11" name="Rectangle 10"/>
          <p:cNvSpPr/>
          <p:nvPr/>
        </p:nvSpPr>
        <p:spPr>
          <a:xfrm>
            <a:off x="642910" y="4071942"/>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9220" name="Picture 4"/>
          <p:cNvPicPr>
            <a:picLocks noChangeAspect="1" noChangeArrowheads="1"/>
          </p:cNvPicPr>
          <p:nvPr/>
        </p:nvPicPr>
        <p:blipFill>
          <a:blip r:embed="rId5" cstate="print"/>
          <a:srcRect/>
          <a:stretch>
            <a:fillRect/>
          </a:stretch>
        </p:blipFill>
        <p:spPr bwMode="auto">
          <a:xfrm>
            <a:off x="4429124" y="4214818"/>
            <a:ext cx="4429156" cy="24288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cstate="print"/>
          <a:srcRect/>
          <a:stretch>
            <a:fillRect/>
          </a:stretch>
        </p:blipFill>
        <p:spPr bwMode="auto">
          <a:xfrm>
            <a:off x="571472" y="4572008"/>
            <a:ext cx="3786182" cy="1357322"/>
          </a:xfrm>
          <a:prstGeom prst="rect">
            <a:avLst/>
          </a:prstGeom>
          <a:noFill/>
          <a:ln w="9525">
            <a:noFill/>
            <a:miter lim="800000"/>
            <a:headEnd/>
            <a:tailEnd/>
          </a:ln>
          <a:effectLst/>
        </p:spPr>
      </p:pic>
      <p:sp>
        <p:nvSpPr>
          <p:cNvPr id="13" name="ZoneTexte 12"/>
          <p:cNvSpPr txBox="1"/>
          <p:nvPr/>
        </p:nvSpPr>
        <p:spPr>
          <a:xfrm>
            <a:off x="5929322" y="1928802"/>
            <a:ext cx="3000396" cy="2031325"/>
          </a:xfrm>
          <a:prstGeom prst="rect">
            <a:avLst/>
          </a:prstGeom>
          <a:noFill/>
        </p:spPr>
        <p:txBody>
          <a:bodyPr wrap="square" rtlCol="0">
            <a:spAutoFit/>
          </a:bodyPr>
          <a:lstStyle/>
          <a:p>
            <a:pPr algn="ctr"/>
            <a:r>
              <a:rPr lang="fr-FR" dirty="0" smtClean="0">
                <a:latin typeface="Garamond" pitchFamily="18" charset="0"/>
              </a:rPr>
              <a:t>-  Interface avec manipulation directe : Les libellés sont concis et claires  et les actions sont bien définies, bien disposés et faciles à comprendre et à retenir </a:t>
            </a:r>
          </a:p>
          <a:p>
            <a:pPr algn="ct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235449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 Charge de travail =&gt; Densité informationnelle </a:t>
            </a:r>
            <a:r>
              <a:rPr lang="fr-FR" sz="1600" b="1" dirty="0" smtClean="0">
                <a:solidFill>
                  <a:srgbClr val="6600CC"/>
                </a:solidFill>
                <a:latin typeface="Cambria" pitchFamily="18" charset="0"/>
              </a:rPr>
              <a:t>(pas trop d’informations inutiles dans l’affichage) </a:t>
            </a:r>
            <a:endParaRPr lang="fr-FR" sz="16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36</a:t>
            </a:fld>
            <a:endParaRPr lang="fr-FR" dirty="0"/>
          </a:p>
        </p:txBody>
      </p:sp>
      <p:pic>
        <p:nvPicPr>
          <p:cNvPr id="10242" name="Picture 2"/>
          <p:cNvPicPr>
            <a:picLocks noChangeAspect="1" noChangeArrowheads="1"/>
          </p:cNvPicPr>
          <p:nvPr/>
        </p:nvPicPr>
        <p:blipFill>
          <a:blip r:embed="rId3" cstate="print"/>
          <a:srcRect/>
          <a:stretch>
            <a:fillRect/>
          </a:stretch>
        </p:blipFill>
        <p:spPr bwMode="auto">
          <a:xfrm>
            <a:off x="714348" y="2071678"/>
            <a:ext cx="8255716"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1862048"/>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 Charge de travail =&gt; Densité informationnelle</a:t>
            </a:r>
            <a:endParaRPr lang="fr-FR" sz="1900" dirty="0" smtClean="0">
              <a:latin typeface="Cambria" pitchFamily="18" charset="0"/>
            </a:endParaRPr>
          </a:p>
          <a:p>
            <a:pPr marL="363538" indent="-188913" algn="just">
              <a:spcBef>
                <a:spcPts val="600"/>
              </a:spcBef>
              <a:spcAft>
                <a:spcPts val="600"/>
              </a:spcAft>
              <a:buFont typeface="Arial" pitchFamily="34" charset="0"/>
              <a:buChar char="•"/>
            </a:pPr>
            <a:endParaRPr lang="fr-FR" sz="1900" b="1" u="sng" dirty="0" smtClean="0">
              <a:solidFill>
                <a:srgbClr val="C00000"/>
              </a:solidFill>
              <a:latin typeface="Cambria" pitchFamily="18" charset="0"/>
            </a:endParaRPr>
          </a:p>
          <a:p>
            <a:pPr marL="185738" indent="-185738" algn="just">
              <a:spcBef>
                <a:spcPts val="600"/>
              </a:spcBef>
              <a:spcAft>
                <a:spcPts val="600"/>
              </a:spcAft>
            </a:pPr>
            <a:endParaRPr lang="fr-FR" sz="1900" b="1" u="sng"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37</a:t>
            </a:fld>
            <a:endParaRPr lang="fr-FR" dirty="0"/>
          </a:p>
        </p:txBody>
      </p:sp>
      <p:sp>
        <p:nvSpPr>
          <p:cNvPr id="11" name="Rectangle 10"/>
          <p:cNvSpPr/>
          <p:nvPr/>
        </p:nvSpPr>
        <p:spPr>
          <a:xfrm>
            <a:off x="714348" y="1214422"/>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11266" name="Picture 2"/>
          <p:cNvPicPr>
            <a:picLocks noChangeAspect="1" noChangeArrowheads="1"/>
          </p:cNvPicPr>
          <p:nvPr/>
        </p:nvPicPr>
        <p:blipFill>
          <a:blip r:embed="rId3" cstate="print"/>
          <a:srcRect/>
          <a:stretch>
            <a:fillRect/>
          </a:stretch>
        </p:blipFill>
        <p:spPr bwMode="auto">
          <a:xfrm>
            <a:off x="642910" y="1643050"/>
            <a:ext cx="4071966" cy="414340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4929190" y="1643050"/>
            <a:ext cx="3857620" cy="3714776"/>
          </a:xfrm>
          <a:prstGeom prst="rect">
            <a:avLst/>
          </a:prstGeom>
          <a:noFill/>
          <a:ln w="9525">
            <a:noFill/>
            <a:miter lim="800000"/>
            <a:headEnd/>
            <a:tailEnd/>
          </a:ln>
          <a:effectLst/>
        </p:spPr>
      </p:pic>
      <p:sp>
        <p:nvSpPr>
          <p:cNvPr id="16" name="Rectangle 15"/>
          <p:cNvSpPr/>
          <p:nvPr/>
        </p:nvSpPr>
        <p:spPr>
          <a:xfrm>
            <a:off x="428596" y="5786454"/>
            <a:ext cx="4572000" cy="646331"/>
          </a:xfrm>
          <a:prstGeom prst="rect">
            <a:avLst/>
          </a:prstGeom>
        </p:spPr>
        <p:txBody>
          <a:bodyPr>
            <a:spAutoFit/>
          </a:bodyPr>
          <a:lstStyle/>
          <a:p>
            <a:pPr algn="ctr"/>
            <a:r>
              <a:rPr lang="fr-FR" dirty="0" smtClean="0">
                <a:latin typeface="Garamond" pitchFamily="18" charset="0"/>
              </a:rPr>
              <a:t>Richesse du contenu, mais certainement pas idéal.</a:t>
            </a:r>
            <a:endParaRPr lang="fr-FR" dirty="0">
              <a:latin typeface="Garamond" pitchFamily="18" charset="0"/>
            </a:endParaRPr>
          </a:p>
        </p:txBody>
      </p:sp>
      <p:sp>
        <p:nvSpPr>
          <p:cNvPr id="17" name="Rectangle 16"/>
          <p:cNvSpPr/>
          <p:nvPr/>
        </p:nvSpPr>
        <p:spPr>
          <a:xfrm>
            <a:off x="5072066" y="5429264"/>
            <a:ext cx="3786182" cy="1477328"/>
          </a:xfrm>
          <a:prstGeom prst="rect">
            <a:avLst/>
          </a:prstGeom>
        </p:spPr>
        <p:txBody>
          <a:bodyPr wrap="square">
            <a:spAutoFit/>
          </a:bodyPr>
          <a:lstStyle/>
          <a:p>
            <a:pPr algn="ctr"/>
            <a:r>
              <a:rPr lang="fr-FR" dirty="0" smtClean="0">
                <a:latin typeface="Garamond" pitchFamily="18" charset="0"/>
              </a:rPr>
              <a:t>Un message que l'on a pas trop envie de lire…  =&gt; Éviter les textes trop verbeux (bavards) et utiliser des dialogues simples avec des phrases courtes et explicites.</a:t>
            </a: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2800767"/>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Gestion des erreurs</a:t>
            </a:r>
          </a:p>
          <a:p>
            <a:pPr marL="174625" indent="-174625" algn="just">
              <a:spcBef>
                <a:spcPts val="600"/>
              </a:spcBef>
              <a:spcAft>
                <a:spcPts val="600"/>
              </a:spcAft>
            </a:pPr>
            <a:endParaRPr lang="fr-FR" sz="1900" dirty="0" smtClean="0">
              <a:latin typeface="Cambria" pitchFamily="18" charset="0"/>
            </a:endParaRPr>
          </a:p>
          <a:p>
            <a:pPr marL="261938" indent="-261938" algn="just">
              <a:spcBef>
                <a:spcPts val="600"/>
              </a:spcBef>
              <a:spcAft>
                <a:spcPts val="600"/>
              </a:spcAft>
              <a:buFont typeface="Wingdings" pitchFamily="2" charset="2"/>
              <a:buChar char="§"/>
            </a:pPr>
            <a:endParaRPr lang="fr-FR" sz="2000" dirty="0" smtClean="0">
              <a:solidFill>
                <a:srgbClr val="C00000"/>
              </a:solidFill>
              <a:latin typeface="Cambria" pitchFamily="18" charset="0"/>
            </a:endParaRPr>
          </a:p>
          <a:p>
            <a:pPr>
              <a:buFont typeface="Wingdings" pitchFamily="2" charset="2"/>
              <a:buChar char="§"/>
            </a:pPr>
            <a:endParaRPr lang="fr-FR" sz="2000" dirty="0" smtClean="0">
              <a:latin typeface="Cambria" pitchFamily="18" charset="0"/>
            </a:endParaRPr>
          </a:p>
          <a:p>
            <a:pPr marL="174625" indent="-174625" algn="just">
              <a:buFont typeface="Wingdings" pitchFamily="2" charset="2"/>
              <a:buChar char="§"/>
            </a:pPr>
            <a:endParaRPr lang="fr-FR" sz="2000" dirty="0" smtClean="0">
              <a:latin typeface="Cambria" pitchFamily="18" charset="0"/>
            </a:endParaRPr>
          </a:p>
          <a:p>
            <a:pPr marL="174625" indent="-174625" algn="just">
              <a:spcBef>
                <a:spcPts val="600"/>
              </a:spcBef>
              <a:spcAft>
                <a:spcPts val="600"/>
              </a:spcAft>
              <a:buFont typeface="Wingdings" pitchFamily="2" charset="2"/>
              <a:buChar char="§"/>
            </a:pPr>
            <a:endParaRPr lang="fr-FR" sz="1900" b="1" u="sng" dirty="0" smtClean="0">
              <a:solidFill>
                <a:srgbClr val="C00000"/>
              </a:solidFill>
              <a:latin typeface="Cambria" pitchFamily="18" charset="0"/>
            </a:endParaRPr>
          </a:p>
          <a:p>
            <a:pPr marL="6096000" indent="-6096000" algn="just">
              <a:spcBef>
                <a:spcPts val="600"/>
              </a:spcBef>
              <a:spcAft>
                <a:spcPts val="600"/>
              </a:spcAft>
            </a:pP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38</a:t>
            </a:fld>
            <a:endParaRPr lang="fr-FR" dirty="0"/>
          </a:p>
        </p:txBody>
      </p:sp>
      <p:pic>
        <p:nvPicPr>
          <p:cNvPr id="76802" name="Picture 2"/>
          <p:cNvPicPr>
            <a:picLocks noChangeAspect="1" noChangeArrowheads="1"/>
          </p:cNvPicPr>
          <p:nvPr/>
        </p:nvPicPr>
        <p:blipFill>
          <a:blip r:embed="rId3" cstate="print"/>
          <a:srcRect/>
          <a:stretch>
            <a:fillRect/>
          </a:stretch>
        </p:blipFill>
        <p:spPr bwMode="auto">
          <a:xfrm>
            <a:off x="571472" y="1214422"/>
            <a:ext cx="8286808" cy="2743200"/>
          </a:xfrm>
          <a:prstGeom prst="rect">
            <a:avLst/>
          </a:prstGeom>
          <a:noFill/>
          <a:ln w="9525">
            <a:noFill/>
            <a:miter lim="800000"/>
            <a:headEnd/>
            <a:tailEnd/>
          </a:ln>
          <a:effectLst/>
        </p:spPr>
      </p:pic>
      <p:pic>
        <p:nvPicPr>
          <p:cNvPr id="76803" name="Picture 3"/>
          <p:cNvPicPr>
            <a:picLocks noChangeAspect="1" noChangeArrowheads="1"/>
          </p:cNvPicPr>
          <p:nvPr/>
        </p:nvPicPr>
        <p:blipFill>
          <a:blip r:embed="rId4" cstate="print"/>
          <a:srcRect/>
          <a:stretch>
            <a:fillRect/>
          </a:stretch>
        </p:blipFill>
        <p:spPr bwMode="auto">
          <a:xfrm>
            <a:off x="500034" y="3929066"/>
            <a:ext cx="8286808"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969496"/>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Gestion des erreurs =&gt; </a:t>
            </a:r>
            <a:r>
              <a:rPr lang="fr-FR" dirty="0" smtClean="0">
                <a:solidFill>
                  <a:srgbClr val="6600CC"/>
                </a:solidFill>
                <a:latin typeface="Cambria" pitchFamily="18" charset="0"/>
              </a:rPr>
              <a:t>Protection contre les erreurs.</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39</a:t>
            </a:fld>
            <a:endParaRPr lang="fr-FR" dirty="0"/>
          </a:p>
        </p:txBody>
      </p:sp>
      <p:pic>
        <p:nvPicPr>
          <p:cNvPr id="76804" name="Picture 4"/>
          <p:cNvPicPr>
            <a:picLocks noChangeAspect="1" noChangeArrowheads="1"/>
          </p:cNvPicPr>
          <p:nvPr/>
        </p:nvPicPr>
        <p:blipFill>
          <a:blip r:embed="rId3" cstate="print"/>
          <a:srcRect/>
          <a:stretch>
            <a:fillRect/>
          </a:stretch>
        </p:blipFill>
        <p:spPr bwMode="auto">
          <a:xfrm>
            <a:off x="571472" y="1500174"/>
            <a:ext cx="8572528" cy="2143140"/>
          </a:xfrm>
          <a:prstGeom prst="rect">
            <a:avLst/>
          </a:prstGeom>
          <a:noFill/>
          <a:ln w="9525">
            <a:noFill/>
            <a:miter lim="800000"/>
            <a:headEnd/>
            <a:tailEnd/>
          </a:ln>
          <a:effectLst/>
        </p:spPr>
      </p:pic>
      <p:sp>
        <p:nvSpPr>
          <p:cNvPr id="13" name="Rectangle 12"/>
          <p:cNvSpPr/>
          <p:nvPr/>
        </p:nvSpPr>
        <p:spPr>
          <a:xfrm>
            <a:off x="642910" y="3571876"/>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76805" name="Picture 5"/>
          <p:cNvPicPr>
            <a:picLocks noChangeAspect="1" noChangeArrowheads="1"/>
          </p:cNvPicPr>
          <p:nvPr/>
        </p:nvPicPr>
        <p:blipFill>
          <a:blip r:embed="rId4" cstate="print"/>
          <a:srcRect/>
          <a:stretch>
            <a:fillRect/>
          </a:stretch>
        </p:blipFill>
        <p:spPr bwMode="auto">
          <a:xfrm>
            <a:off x="785786" y="4357694"/>
            <a:ext cx="4133850" cy="962025"/>
          </a:xfrm>
          <a:prstGeom prst="rect">
            <a:avLst/>
          </a:prstGeom>
          <a:noFill/>
          <a:ln w="9525">
            <a:noFill/>
            <a:miter lim="800000"/>
            <a:headEnd/>
            <a:tailEnd/>
          </a:ln>
          <a:effectLst/>
        </p:spPr>
      </p:pic>
      <p:pic>
        <p:nvPicPr>
          <p:cNvPr id="76806" name="Picture 6"/>
          <p:cNvPicPr>
            <a:picLocks noChangeAspect="1" noChangeArrowheads="1"/>
          </p:cNvPicPr>
          <p:nvPr/>
        </p:nvPicPr>
        <p:blipFill>
          <a:blip r:embed="rId5" cstate="print"/>
          <a:srcRect/>
          <a:stretch>
            <a:fillRect/>
          </a:stretch>
        </p:blipFill>
        <p:spPr bwMode="auto">
          <a:xfrm>
            <a:off x="4857752" y="3571876"/>
            <a:ext cx="3643338" cy="1047750"/>
          </a:xfrm>
          <a:prstGeom prst="rect">
            <a:avLst/>
          </a:prstGeom>
          <a:noFill/>
          <a:ln w="9525">
            <a:noFill/>
            <a:miter lim="800000"/>
            <a:headEnd/>
            <a:tailEnd/>
          </a:ln>
          <a:effectLst/>
        </p:spPr>
      </p:pic>
      <p:pic>
        <p:nvPicPr>
          <p:cNvPr id="76807" name="Picture 7"/>
          <p:cNvPicPr>
            <a:picLocks noChangeAspect="1" noChangeArrowheads="1"/>
          </p:cNvPicPr>
          <p:nvPr/>
        </p:nvPicPr>
        <p:blipFill>
          <a:blip r:embed="rId6" cstate="print"/>
          <a:srcRect/>
          <a:stretch>
            <a:fillRect/>
          </a:stretch>
        </p:blipFill>
        <p:spPr bwMode="auto">
          <a:xfrm>
            <a:off x="5214942" y="4643446"/>
            <a:ext cx="2928958" cy="500066"/>
          </a:xfrm>
          <a:prstGeom prst="rect">
            <a:avLst/>
          </a:prstGeom>
          <a:noFill/>
          <a:ln w="9525">
            <a:noFill/>
            <a:miter lim="800000"/>
            <a:headEnd/>
            <a:tailEnd/>
          </a:ln>
          <a:effectLst/>
        </p:spPr>
      </p:pic>
      <p:pic>
        <p:nvPicPr>
          <p:cNvPr id="76808" name="Picture 8"/>
          <p:cNvPicPr>
            <a:picLocks noChangeAspect="1" noChangeArrowheads="1"/>
          </p:cNvPicPr>
          <p:nvPr/>
        </p:nvPicPr>
        <p:blipFill>
          <a:blip r:embed="rId7" cstate="print"/>
          <a:srcRect/>
          <a:stretch>
            <a:fillRect/>
          </a:stretch>
        </p:blipFill>
        <p:spPr bwMode="auto">
          <a:xfrm>
            <a:off x="4214810" y="5143512"/>
            <a:ext cx="3429024" cy="16737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1. Ergonomie (l’</a:t>
            </a:r>
            <a:r>
              <a:rPr lang="fr-FR" sz="2900" b="1" dirty="0" err="1" smtClean="0">
                <a:solidFill>
                  <a:schemeClr val="accent6">
                    <a:lumMod val="50000"/>
                  </a:schemeClr>
                </a:solidFill>
                <a:latin typeface="Garamond" pitchFamily="18" charset="0"/>
              </a:rPr>
              <a:t>utilisabilité</a:t>
            </a:r>
            <a:r>
              <a:rPr lang="fr-FR" sz="2900" b="1" dirty="0" smtClean="0">
                <a:solidFill>
                  <a:schemeClr val="accent6">
                    <a:lumMod val="50000"/>
                  </a:schemeClr>
                </a:solidFill>
                <a:latin typeface="Garamond" pitchFamily="18" charset="0"/>
              </a:rPr>
              <a:t>) d’un système</a:t>
            </a:r>
          </a:p>
        </p:txBody>
      </p:sp>
      <p:sp>
        <p:nvSpPr>
          <p:cNvPr id="18" name="ZoneTexte 17"/>
          <p:cNvSpPr txBox="1"/>
          <p:nvPr/>
        </p:nvSpPr>
        <p:spPr>
          <a:xfrm>
            <a:off x="714348" y="1405156"/>
            <a:ext cx="8072494" cy="2970044"/>
          </a:xfrm>
          <a:prstGeom prst="rect">
            <a:avLst/>
          </a:prstGeom>
          <a:noFill/>
        </p:spPr>
        <p:txBody>
          <a:bodyPr wrap="square" rtlCol="0">
            <a:spAutoFit/>
          </a:bodyPr>
          <a:lstStyle/>
          <a:p>
            <a:pPr marL="185738" indent="-185738" algn="just">
              <a:spcBef>
                <a:spcPts val="600"/>
              </a:spcBef>
              <a:spcAft>
                <a:spcPts val="600"/>
              </a:spcAft>
              <a:buFont typeface="Wingdings" pitchFamily="2" charset="2"/>
              <a:buChar char="§"/>
            </a:pPr>
            <a:r>
              <a:rPr lang="fr-FR" b="1" i="1" dirty="0" smtClean="0">
                <a:solidFill>
                  <a:srgbClr val="C00000"/>
                </a:solidFill>
                <a:latin typeface="Cambria" pitchFamily="18" charset="0"/>
              </a:rPr>
              <a:t> </a:t>
            </a:r>
            <a:r>
              <a:rPr lang="fr-FR" dirty="0" smtClean="0">
                <a:latin typeface="Cambria" pitchFamily="18" charset="0"/>
              </a:rPr>
              <a:t>Cependant,  </a:t>
            </a:r>
            <a:r>
              <a:rPr lang="fr-FR" i="1" dirty="0" smtClean="0">
                <a:solidFill>
                  <a:srgbClr val="C00000"/>
                </a:solidFill>
                <a:latin typeface="Cambria" pitchFamily="18" charset="0"/>
              </a:rPr>
              <a:t>la compréhension et l’application de ces règles </a:t>
            </a:r>
            <a:r>
              <a:rPr lang="fr-FR" dirty="0" smtClean="0">
                <a:latin typeface="Cambria" pitchFamily="18" charset="0"/>
              </a:rPr>
              <a:t>par un développeur est très difficile puisqu'elle sont </a:t>
            </a:r>
            <a:r>
              <a:rPr lang="fr-FR" i="1" dirty="0" smtClean="0">
                <a:solidFill>
                  <a:srgbClr val="6600CC"/>
                </a:solidFill>
                <a:latin typeface="Cambria" pitchFamily="18" charset="0"/>
              </a:rPr>
              <a:t>nombreuses</a:t>
            </a:r>
            <a:r>
              <a:rPr lang="fr-FR" dirty="0" smtClean="0">
                <a:latin typeface="Cambria" pitchFamily="18" charset="0"/>
              </a:rPr>
              <a:t>, </a:t>
            </a:r>
            <a:r>
              <a:rPr lang="fr-FR" i="1" dirty="0" smtClean="0">
                <a:solidFill>
                  <a:srgbClr val="6600CC"/>
                </a:solidFill>
                <a:latin typeface="Cambria" pitchFamily="18" charset="0"/>
              </a:rPr>
              <a:t>redondantes</a:t>
            </a:r>
            <a:r>
              <a:rPr lang="fr-FR" dirty="0" smtClean="0">
                <a:latin typeface="Cambria" pitchFamily="18" charset="0"/>
              </a:rPr>
              <a:t>, et parfois mêmes </a:t>
            </a:r>
            <a:r>
              <a:rPr lang="fr-FR" i="1" dirty="0" smtClean="0">
                <a:solidFill>
                  <a:srgbClr val="6600CC"/>
                </a:solidFill>
                <a:latin typeface="Cambria" pitchFamily="18" charset="0"/>
              </a:rPr>
              <a:t>contradictoires</a:t>
            </a:r>
            <a:r>
              <a:rPr lang="fr-FR" dirty="0" smtClean="0">
                <a:latin typeface="Cambria" pitchFamily="18" charset="0"/>
              </a:rPr>
              <a:t>.  (Exemple de contradiction : une interface avec manipulation directe </a:t>
            </a:r>
            <a:r>
              <a:rPr lang="fr-FR" b="1" i="1" dirty="0" smtClean="0">
                <a:latin typeface="Cambria" pitchFamily="18" charset="0"/>
              </a:rPr>
              <a:t>VS</a:t>
            </a:r>
            <a:r>
              <a:rPr lang="fr-FR" dirty="0" smtClean="0">
                <a:latin typeface="Cambria" pitchFamily="18" charset="0"/>
              </a:rPr>
              <a:t>  une surcharge sur écran)</a:t>
            </a:r>
          </a:p>
          <a:p>
            <a:pPr marL="185738" indent="-185738" algn="just">
              <a:spcBef>
                <a:spcPts val="600"/>
              </a:spcBef>
              <a:spcAft>
                <a:spcPts val="600"/>
              </a:spcAft>
            </a:pPr>
            <a:endParaRPr lang="fr-FR" dirty="0" smtClean="0">
              <a:latin typeface="Cambria" pitchFamily="18" charset="0"/>
            </a:endParaRPr>
          </a:p>
          <a:p>
            <a:pPr marL="185738" indent="-185738" algn="just">
              <a:spcBef>
                <a:spcPts val="600"/>
              </a:spcBef>
              <a:spcAft>
                <a:spcPts val="600"/>
              </a:spcAft>
            </a:pPr>
            <a:endParaRPr lang="fr-FR" dirty="0" smtClean="0">
              <a:latin typeface="Cambria" pitchFamily="18" charset="0"/>
            </a:endParaRPr>
          </a:p>
          <a:p>
            <a:pPr marL="185738" indent="-185738" algn="just">
              <a:buFont typeface="Wingdings" pitchFamily="2" charset="2"/>
              <a:buChar char="§"/>
            </a:pPr>
            <a:r>
              <a:rPr lang="fr-FR" dirty="0" smtClean="0">
                <a:solidFill>
                  <a:srgbClr val="C00000"/>
                </a:solidFill>
                <a:latin typeface="Cambria" pitchFamily="18" charset="0"/>
              </a:rPr>
              <a:t> </a:t>
            </a:r>
            <a:r>
              <a:rPr lang="fr-FR" dirty="0" smtClean="0">
                <a:latin typeface="Cambria" pitchFamily="18" charset="0"/>
              </a:rPr>
              <a:t>L’utilisation de ces règles nécessite alors de prendre en compte le </a:t>
            </a:r>
            <a:r>
              <a:rPr lang="fr-FR" b="1" dirty="0" smtClean="0">
                <a:solidFill>
                  <a:srgbClr val="FF0000"/>
                </a:solidFill>
                <a:latin typeface="Cambria" pitchFamily="18" charset="0"/>
              </a:rPr>
              <a:t>contexte </a:t>
            </a:r>
            <a:r>
              <a:rPr lang="fr-FR" dirty="0" smtClean="0">
                <a:latin typeface="Cambria" pitchFamily="18" charset="0"/>
              </a:rPr>
              <a:t>dans lequel elles seront appliquées (domaine applicatif, type et diversité des utilisateurs, environnement, …</a:t>
            </a:r>
            <a:r>
              <a:rPr lang="fr-FR" dirty="0" err="1" smtClean="0">
                <a:latin typeface="Cambria" pitchFamily="18" charset="0"/>
              </a:rPr>
              <a:t>etc</a:t>
            </a:r>
            <a:r>
              <a:rPr lang="fr-FR" dirty="0" smtClean="0">
                <a:latin typeface="Cambria" pitchFamily="18" charset="0"/>
              </a:rPr>
              <a:t>) ainsi que les </a:t>
            </a:r>
            <a:r>
              <a:rPr lang="fr-FR" b="1" dirty="0" smtClean="0">
                <a:solidFill>
                  <a:srgbClr val="FF0000"/>
                </a:solidFill>
                <a:latin typeface="Cambria" pitchFamily="18" charset="0"/>
              </a:rPr>
              <a:t>préférences </a:t>
            </a:r>
            <a:r>
              <a:rPr lang="fr-FR" dirty="0" smtClean="0">
                <a:latin typeface="Cambria" pitchFamily="18" charset="0"/>
              </a:rPr>
              <a:t>des usagers.  </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a:t>
            </a:fld>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969496"/>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Gestion des erreurs =&gt; </a:t>
            </a:r>
            <a:r>
              <a:rPr lang="fr-FR" sz="1900" dirty="0" smtClean="0">
                <a:solidFill>
                  <a:srgbClr val="6600CC"/>
                </a:solidFill>
                <a:latin typeface="Cambria" pitchFamily="18" charset="0"/>
              </a:rPr>
              <a:t>Qualité des messages d’erreurs</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40</a:t>
            </a:fld>
            <a:endParaRPr lang="fr-FR" dirty="0"/>
          </a:p>
        </p:txBody>
      </p:sp>
      <p:pic>
        <p:nvPicPr>
          <p:cNvPr id="77826" name="Picture 2"/>
          <p:cNvPicPr>
            <a:picLocks noChangeAspect="1" noChangeArrowheads="1"/>
          </p:cNvPicPr>
          <p:nvPr/>
        </p:nvPicPr>
        <p:blipFill>
          <a:blip r:embed="rId3" cstate="print"/>
          <a:srcRect/>
          <a:stretch>
            <a:fillRect/>
          </a:stretch>
        </p:blipFill>
        <p:spPr bwMode="auto">
          <a:xfrm>
            <a:off x="714348" y="1714488"/>
            <a:ext cx="8215370"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969496"/>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Gestion des erreurs =&gt; </a:t>
            </a:r>
            <a:r>
              <a:rPr lang="fr-FR" sz="1900" dirty="0" smtClean="0">
                <a:solidFill>
                  <a:srgbClr val="6600CC"/>
                </a:solidFill>
                <a:latin typeface="Cambria" pitchFamily="18" charset="0"/>
              </a:rPr>
              <a:t>Qualité des messages d’erreurs</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41</a:t>
            </a:fld>
            <a:endParaRPr lang="fr-FR" dirty="0"/>
          </a:p>
        </p:txBody>
      </p:sp>
      <p:sp>
        <p:nvSpPr>
          <p:cNvPr id="13" name="Rectangle 12"/>
          <p:cNvSpPr/>
          <p:nvPr/>
        </p:nvSpPr>
        <p:spPr>
          <a:xfrm>
            <a:off x="785786" y="1428736"/>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78850" name="Picture 2"/>
          <p:cNvPicPr>
            <a:picLocks noChangeAspect="1" noChangeArrowheads="1"/>
          </p:cNvPicPr>
          <p:nvPr/>
        </p:nvPicPr>
        <p:blipFill>
          <a:blip r:embed="rId3" cstate="print"/>
          <a:srcRect/>
          <a:stretch>
            <a:fillRect/>
          </a:stretch>
        </p:blipFill>
        <p:spPr bwMode="auto">
          <a:xfrm>
            <a:off x="928662" y="1785926"/>
            <a:ext cx="8001056" cy="2714644"/>
          </a:xfrm>
          <a:prstGeom prst="rect">
            <a:avLst/>
          </a:prstGeom>
          <a:noFill/>
          <a:ln w="9525">
            <a:noFill/>
            <a:miter lim="800000"/>
            <a:headEnd/>
            <a:tailEnd/>
          </a:ln>
          <a:effectLst/>
        </p:spPr>
      </p:pic>
      <p:sp>
        <p:nvSpPr>
          <p:cNvPr id="11" name="Rectangle 10"/>
          <p:cNvSpPr/>
          <p:nvPr/>
        </p:nvSpPr>
        <p:spPr>
          <a:xfrm>
            <a:off x="571472" y="4500570"/>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78851" name="Picture 3"/>
          <p:cNvPicPr>
            <a:picLocks noChangeAspect="1" noChangeArrowheads="1"/>
          </p:cNvPicPr>
          <p:nvPr/>
        </p:nvPicPr>
        <p:blipFill>
          <a:blip r:embed="rId4" cstate="print"/>
          <a:srcRect/>
          <a:stretch>
            <a:fillRect/>
          </a:stretch>
        </p:blipFill>
        <p:spPr bwMode="auto">
          <a:xfrm>
            <a:off x="4357686" y="4786322"/>
            <a:ext cx="4500594" cy="2071678"/>
          </a:xfrm>
          <a:prstGeom prst="rect">
            <a:avLst/>
          </a:prstGeom>
          <a:noFill/>
          <a:ln w="9525">
            <a:noFill/>
            <a:miter lim="800000"/>
            <a:headEnd/>
            <a:tailEnd/>
          </a:ln>
          <a:effectLst/>
        </p:spPr>
      </p:pic>
      <p:sp>
        <p:nvSpPr>
          <p:cNvPr id="12" name="Rectangle 11"/>
          <p:cNvSpPr/>
          <p:nvPr/>
        </p:nvSpPr>
        <p:spPr>
          <a:xfrm>
            <a:off x="642910" y="5000636"/>
            <a:ext cx="342902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Garamond" pitchFamily="18" charset="0"/>
              </a:rPr>
              <a:t>- Exemples de pages associées à la</a:t>
            </a:r>
          </a:p>
          <a:p>
            <a:pPr algn="just"/>
            <a:r>
              <a:rPr lang="fr-FR" dirty="0" smtClean="0">
                <a:latin typeface="Garamond" pitchFamily="18" charset="0"/>
              </a:rPr>
              <a:t>fameuse </a:t>
            </a:r>
            <a:r>
              <a:rPr lang="fr-FR" b="1" i="1" dirty="0" smtClean="0">
                <a:latin typeface="Garamond" pitchFamily="18" charset="0"/>
              </a:rPr>
              <a:t>Erreur 404 (HTTP) pour exprimer qu’un fichier est  introuvable.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Gestion des erreurs =&gt; </a:t>
            </a:r>
            <a:r>
              <a:rPr lang="fr-FR" sz="1900" dirty="0" smtClean="0">
                <a:solidFill>
                  <a:srgbClr val="6600CC"/>
                </a:solidFill>
                <a:latin typeface="Cambria" pitchFamily="18" charset="0"/>
              </a:rPr>
              <a:t>Correction des erreurs</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42</a:t>
            </a:fld>
            <a:endParaRPr lang="fr-FR" dirty="0"/>
          </a:p>
        </p:txBody>
      </p:sp>
      <p:pic>
        <p:nvPicPr>
          <p:cNvPr id="79874" name="Picture 2"/>
          <p:cNvPicPr>
            <a:picLocks noChangeAspect="1" noChangeArrowheads="1"/>
          </p:cNvPicPr>
          <p:nvPr/>
        </p:nvPicPr>
        <p:blipFill>
          <a:blip r:embed="rId3" cstate="print"/>
          <a:srcRect/>
          <a:stretch>
            <a:fillRect/>
          </a:stretch>
        </p:blipFill>
        <p:spPr bwMode="auto">
          <a:xfrm>
            <a:off x="642910" y="3786190"/>
            <a:ext cx="8286808" cy="2000264"/>
          </a:xfrm>
          <a:prstGeom prst="rect">
            <a:avLst/>
          </a:prstGeom>
          <a:noFill/>
          <a:ln w="9525">
            <a:noFill/>
            <a:miter lim="800000"/>
            <a:headEnd/>
            <a:tailEnd/>
          </a:ln>
          <a:effectLst/>
        </p:spPr>
      </p:pic>
      <p:pic>
        <p:nvPicPr>
          <p:cNvPr id="79875" name="Picture 3"/>
          <p:cNvPicPr>
            <a:picLocks noChangeAspect="1" noChangeArrowheads="1"/>
          </p:cNvPicPr>
          <p:nvPr/>
        </p:nvPicPr>
        <p:blipFill>
          <a:blip r:embed="rId4" cstate="print"/>
          <a:srcRect/>
          <a:stretch>
            <a:fillRect/>
          </a:stretch>
        </p:blipFill>
        <p:spPr bwMode="auto">
          <a:xfrm>
            <a:off x="642910" y="1428736"/>
            <a:ext cx="8215370"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5)- </a:t>
            </a:r>
            <a:r>
              <a:rPr lang="fr-FR" sz="1900" b="1" dirty="0" smtClean="0">
                <a:solidFill>
                  <a:srgbClr val="6600CC"/>
                </a:solidFill>
                <a:latin typeface="Cambria" pitchFamily="18" charset="0"/>
              </a:rPr>
              <a:t>Gestion des erreurs =&gt; </a:t>
            </a:r>
            <a:r>
              <a:rPr lang="fr-FR" sz="1900" dirty="0" smtClean="0">
                <a:solidFill>
                  <a:srgbClr val="6600CC"/>
                </a:solidFill>
                <a:latin typeface="Cambria" pitchFamily="18" charset="0"/>
              </a:rPr>
              <a:t>Correction des erreurs</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43</a:t>
            </a:fld>
            <a:endParaRPr lang="fr-FR" dirty="0"/>
          </a:p>
        </p:txBody>
      </p:sp>
      <p:sp>
        <p:nvSpPr>
          <p:cNvPr id="11" name="Rectangle 10"/>
          <p:cNvSpPr/>
          <p:nvPr/>
        </p:nvSpPr>
        <p:spPr>
          <a:xfrm>
            <a:off x="785786" y="1428736"/>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80898" name="Picture 2"/>
          <p:cNvPicPr>
            <a:picLocks noChangeAspect="1" noChangeArrowheads="1"/>
          </p:cNvPicPr>
          <p:nvPr/>
        </p:nvPicPr>
        <p:blipFill>
          <a:blip r:embed="rId3" cstate="print"/>
          <a:srcRect/>
          <a:stretch>
            <a:fillRect/>
          </a:stretch>
        </p:blipFill>
        <p:spPr bwMode="auto">
          <a:xfrm>
            <a:off x="714348" y="1928802"/>
            <a:ext cx="4162425" cy="1895475"/>
          </a:xfrm>
          <a:prstGeom prst="rect">
            <a:avLst/>
          </a:prstGeom>
          <a:noFill/>
          <a:ln w="9525">
            <a:noFill/>
            <a:miter lim="800000"/>
            <a:headEnd/>
            <a:tailEnd/>
          </a:ln>
          <a:effectLst/>
        </p:spPr>
      </p:pic>
      <p:pic>
        <p:nvPicPr>
          <p:cNvPr id="80899" name="Picture 3"/>
          <p:cNvPicPr>
            <a:picLocks noChangeAspect="1" noChangeArrowheads="1"/>
          </p:cNvPicPr>
          <p:nvPr/>
        </p:nvPicPr>
        <p:blipFill>
          <a:blip r:embed="rId4" cstate="print"/>
          <a:srcRect/>
          <a:stretch>
            <a:fillRect/>
          </a:stretch>
        </p:blipFill>
        <p:spPr bwMode="auto">
          <a:xfrm>
            <a:off x="6072198" y="1285860"/>
            <a:ext cx="2357454" cy="2857520"/>
          </a:xfrm>
          <a:prstGeom prst="rect">
            <a:avLst/>
          </a:prstGeom>
          <a:noFill/>
          <a:ln w="9525">
            <a:noFill/>
            <a:miter lim="800000"/>
            <a:headEnd/>
            <a:tailEnd/>
          </a:ln>
          <a:effectLst/>
        </p:spPr>
      </p:pic>
      <p:sp>
        <p:nvSpPr>
          <p:cNvPr id="12" name="Rectangle 11"/>
          <p:cNvSpPr/>
          <p:nvPr/>
        </p:nvSpPr>
        <p:spPr>
          <a:xfrm>
            <a:off x="1071538" y="4357694"/>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80900" name="Picture 4"/>
          <p:cNvPicPr>
            <a:picLocks noChangeAspect="1" noChangeArrowheads="1"/>
          </p:cNvPicPr>
          <p:nvPr/>
        </p:nvPicPr>
        <p:blipFill>
          <a:blip r:embed="rId5" cstate="print"/>
          <a:srcRect/>
          <a:stretch>
            <a:fillRect/>
          </a:stretch>
        </p:blipFill>
        <p:spPr bwMode="auto">
          <a:xfrm>
            <a:off x="714348" y="4988706"/>
            <a:ext cx="4214842" cy="1869294"/>
          </a:xfrm>
          <a:prstGeom prst="rect">
            <a:avLst/>
          </a:prstGeom>
          <a:noFill/>
          <a:ln w="9525">
            <a:noFill/>
            <a:miter lim="800000"/>
            <a:headEnd/>
            <a:tailEnd/>
          </a:ln>
          <a:effectLst/>
        </p:spPr>
      </p:pic>
      <p:sp>
        <p:nvSpPr>
          <p:cNvPr id="13" name="ZoneTexte 12"/>
          <p:cNvSpPr txBox="1"/>
          <p:nvPr/>
        </p:nvSpPr>
        <p:spPr>
          <a:xfrm>
            <a:off x="5572132" y="4000504"/>
            <a:ext cx="3000396" cy="1477328"/>
          </a:xfrm>
          <a:prstGeom prst="rect">
            <a:avLst/>
          </a:prstGeom>
          <a:noFill/>
        </p:spPr>
        <p:txBody>
          <a:bodyPr wrap="square" rtlCol="0">
            <a:spAutoFit/>
          </a:bodyPr>
          <a:lstStyle/>
          <a:p>
            <a:pPr algn="ctr"/>
            <a:r>
              <a:rPr lang="fr-FR" dirty="0" smtClean="0">
                <a:latin typeface="Garamond" pitchFamily="18" charset="0"/>
              </a:rPr>
              <a:t>- Sauvegarder tous types de corrections d’erreurs effectuées sous formes de points d’accès afin de pouvoir reprendre  l’état  de retour à l’action voulue</a:t>
            </a:r>
            <a:endParaRPr lang="fr-FR" dirty="0">
              <a:latin typeface="Garamond"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7)- </a:t>
            </a:r>
            <a:r>
              <a:rPr lang="fr-FR" sz="1900" b="1" dirty="0" smtClean="0">
                <a:solidFill>
                  <a:srgbClr val="6600CC"/>
                </a:solidFill>
                <a:latin typeface="Cambria" pitchFamily="18" charset="0"/>
              </a:rPr>
              <a:t>Signification des codes et dénominations</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44</a:t>
            </a:fld>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705386" y="2928934"/>
            <a:ext cx="8438614" cy="2357454"/>
          </a:xfrm>
          <a:prstGeom prst="rect">
            <a:avLst/>
          </a:prstGeom>
          <a:noFill/>
          <a:ln w="9525">
            <a:noFill/>
            <a:miter lim="800000"/>
            <a:headEnd/>
            <a:tailEnd/>
          </a:ln>
          <a:effectLst/>
        </p:spPr>
      </p:pic>
      <p:pic>
        <p:nvPicPr>
          <p:cNvPr id="2" name="Picture 3"/>
          <p:cNvPicPr>
            <a:picLocks noChangeAspect="1" noChangeArrowheads="1"/>
          </p:cNvPicPr>
          <p:nvPr/>
        </p:nvPicPr>
        <p:blipFill>
          <a:blip r:embed="rId4" cstate="print"/>
          <a:srcRect/>
          <a:stretch>
            <a:fillRect/>
          </a:stretch>
        </p:blipFill>
        <p:spPr bwMode="auto">
          <a:xfrm>
            <a:off x="642911" y="1500174"/>
            <a:ext cx="7786742"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7)- </a:t>
            </a:r>
            <a:r>
              <a:rPr lang="fr-FR" sz="1900" b="1" dirty="0" smtClean="0">
                <a:solidFill>
                  <a:srgbClr val="6600CC"/>
                </a:solidFill>
                <a:latin typeface="Cambria" pitchFamily="18" charset="0"/>
              </a:rPr>
              <a:t>Signification des codes et dénominations</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45</a:t>
            </a:fld>
            <a:endParaRPr lang="fr-FR" dirty="0"/>
          </a:p>
        </p:txBody>
      </p:sp>
      <p:sp>
        <p:nvSpPr>
          <p:cNvPr id="11" name="Rectangle 10"/>
          <p:cNvSpPr/>
          <p:nvPr/>
        </p:nvSpPr>
        <p:spPr>
          <a:xfrm>
            <a:off x="785786" y="1285860"/>
            <a:ext cx="135466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00B050"/>
                </a:solidFill>
                <a:latin typeface="Cambria" pitchFamily="18" charset="0"/>
              </a:rPr>
              <a:t>- A faire:  </a:t>
            </a:r>
          </a:p>
        </p:txBody>
      </p:sp>
      <p:pic>
        <p:nvPicPr>
          <p:cNvPr id="2050" name="Picture 2"/>
          <p:cNvPicPr>
            <a:picLocks noChangeAspect="1" noChangeArrowheads="1"/>
          </p:cNvPicPr>
          <p:nvPr/>
        </p:nvPicPr>
        <p:blipFill>
          <a:blip r:embed="rId3" cstate="print"/>
          <a:srcRect/>
          <a:stretch>
            <a:fillRect/>
          </a:stretch>
        </p:blipFill>
        <p:spPr bwMode="auto">
          <a:xfrm>
            <a:off x="714348" y="1714488"/>
            <a:ext cx="2571768" cy="1898014"/>
          </a:xfrm>
          <a:prstGeom prst="rect">
            <a:avLst/>
          </a:prstGeom>
          <a:noFill/>
          <a:ln w="9525">
            <a:noFill/>
            <a:miter lim="800000"/>
            <a:headEnd/>
            <a:tailEnd/>
          </a:ln>
          <a:effectLst/>
        </p:spPr>
      </p:pic>
      <p:sp>
        <p:nvSpPr>
          <p:cNvPr id="12" name="Rectangle 11"/>
          <p:cNvSpPr/>
          <p:nvPr/>
        </p:nvSpPr>
        <p:spPr>
          <a:xfrm>
            <a:off x="714348" y="3571876"/>
            <a:ext cx="2571768" cy="646331"/>
          </a:xfrm>
          <a:prstGeom prst="rect">
            <a:avLst/>
          </a:prstGeom>
        </p:spPr>
        <p:txBody>
          <a:bodyPr wrap="square">
            <a:spAutoFit/>
          </a:bodyPr>
          <a:lstStyle/>
          <a:p>
            <a:pPr algn="ctr"/>
            <a:r>
              <a:rPr lang="fr-FR" dirty="0" smtClean="0">
                <a:latin typeface="Garamond" pitchFamily="18" charset="0"/>
              </a:rPr>
              <a:t>Billet de loterie virtuel que</a:t>
            </a:r>
          </a:p>
          <a:p>
            <a:pPr algn="ctr"/>
            <a:r>
              <a:rPr lang="fr-FR" dirty="0" smtClean="0">
                <a:latin typeface="Garamond" pitchFamily="18" charset="0"/>
              </a:rPr>
              <a:t>l'on gratte avec le curseur.</a:t>
            </a:r>
            <a:endParaRPr lang="fr-FR" dirty="0">
              <a:latin typeface="Garamond"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5000628" y="1500174"/>
            <a:ext cx="709185" cy="89052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5929322" y="1500174"/>
            <a:ext cx="1071570" cy="934998"/>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7286644" y="1571612"/>
            <a:ext cx="676275" cy="790575"/>
          </a:xfrm>
          <a:prstGeom prst="rect">
            <a:avLst/>
          </a:prstGeom>
          <a:noFill/>
          <a:ln w="9525">
            <a:noFill/>
            <a:miter lim="800000"/>
            <a:headEnd/>
            <a:tailEnd/>
          </a:ln>
          <a:effectLst/>
        </p:spPr>
      </p:pic>
      <p:sp>
        <p:nvSpPr>
          <p:cNvPr id="15" name="Rectangle 14"/>
          <p:cNvSpPr/>
          <p:nvPr/>
        </p:nvSpPr>
        <p:spPr>
          <a:xfrm>
            <a:off x="4786314" y="2428868"/>
            <a:ext cx="3571900" cy="923330"/>
          </a:xfrm>
          <a:prstGeom prst="rect">
            <a:avLst/>
          </a:prstGeom>
        </p:spPr>
        <p:txBody>
          <a:bodyPr wrap="square">
            <a:spAutoFit/>
          </a:bodyPr>
          <a:lstStyle/>
          <a:p>
            <a:pPr algn="ctr"/>
            <a:r>
              <a:rPr lang="fr-FR" dirty="0" smtClean="0">
                <a:latin typeface="Garamond" pitchFamily="18" charset="0"/>
              </a:rPr>
              <a:t>Utilisation des métaphores familiers pour exprimer un code : Rechercher=&gt; loupe pour recherche </a:t>
            </a:r>
            <a:endParaRPr lang="fr-FR" dirty="0">
              <a:latin typeface="Garamond" pitchFamily="18" charset="0"/>
            </a:endParaRPr>
          </a:p>
        </p:txBody>
      </p:sp>
      <p:sp>
        <p:nvSpPr>
          <p:cNvPr id="16" name="Rectangle 15"/>
          <p:cNvSpPr/>
          <p:nvPr/>
        </p:nvSpPr>
        <p:spPr>
          <a:xfrm>
            <a:off x="642910" y="4214818"/>
            <a:ext cx="2085636" cy="369332"/>
          </a:xfrm>
          <a:prstGeom prst="rect">
            <a:avLst/>
          </a:prstGeom>
        </p:spPr>
        <p:txBody>
          <a:bodyPr wrap="none">
            <a:spAutoFit/>
          </a:bodyPr>
          <a:lstStyle/>
          <a:p>
            <a:pPr marL="363538" indent="-188913" algn="just">
              <a:spcBef>
                <a:spcPts val="600"/>
              </a:spcBef>
              <a:spcAft>
                <a:spcPts val="600"/>
              </a:spcAft>
            </a:pPr>
            <a:r>
              <a:rPr lang="fr-FR" b="1" u="sng" dirty="0" smtClean="0">
                <a:solidFill>
                  <a:srgbClr val="FF0000"/>
                </a:solidFill>
                <a:latin typeface="Cambria" pitchFamily="18" charset="0"/>
              </a:rPr>
              <a:t>- A ne pas  faire: </a:t>
            </a:r>
          </a:p>
        </p:txBody>
      </p:sp>
      <p:pic>
        <p:nvPicPr>
          <p:cNvPr id="2054" name="Picture 6"/>
          <p:cNvPicPr>
            <a:picLocks noChangeAspect="1" noChangeArrowheads="1"/>
          </p:cNvPicPr>
          <p:nvPr/>
        </p:nvPicPr>
        <p:blipFill>
          <a:blip r:embed="rId7" cstate="print"/>
          <a:srcRect/>
          <a:stretch>
            <a:fillRect/>
          </a:stretch>
        </p:blipFill>
        <p:spPr bwMode="auto">
          <a:xfrm>
            <a:off x="357159" y="4572008"/>
            <a:ext cx="3000396" cy="146209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3643306" y="4572008"/>
            <a:ext cx="2928958" cy="2071702"/>
          </a:xfrm>
          <a:prstGeom prst="rect">
            <a:avLst/>
          </a:prstGeom>
          <a:noFill/>
          <a:ln w="9525">
            <a:noFill/>
            <a:miter lim="800000"/>
            <a:headEnd/>
            <a:tailEnd/>
          </a:ln>
          <a:effectLst/>
        </p:spPr>
      </p:pic>
      <p:sp>
        <p:nvSpPr>
          <p:cNvPr id="19" name="Rectangle 18"/>
          <p:cNvSpPr/>
          <p:nvPr/>
        </p:nvSpPr>
        <p:spPr>
          <a:xfrm>
            <a:off x="0" y="5934670"/>
            <a:ext cx="3643338" cy="923330"/>
          </a:xfrm>
          <a:prstGeom prst="rect">
            <a:avLst/>
          </a:prstGeom>
        </p:spPr>
        <p:txBody>
          <a:bodyPr wrap="square">
            <a:spAutoFit/>
          </a:bodyPr>
          <a:lstStyle/>
          <a:p>
            <a:pPr algn="ctr"/>
            <a:r>
              <a:rPr lang="fr-FR" dirty="0" smtClean="0">
                <a:latin typeface="Garamond" pitchFamily="18" charset="0"/>
              </a:rPr>
              <a:t>Pérennité : l’icône disquette est toujours encore utiliser pour la sauvegarde </a:t>
            </a:r>
            <a:endParaRPr lang="fr-FR" dirty="0">
              <a:latin typeface="Garamond" pitchFamily="18" charset="0"/>
            </a:endParaRPr>
          </a:p>
        </p:txBody>
      </p:sp>
      <p:pic>
        <p:nvPicPr>
          <p:cNvPr id="4098" name="Picture 2"/>
          <p:cNvPicPr>
            <a:picLocks noChangeAspect="1" noChangeArrowheads="1"/>
          </p:cNvPicPr>
          <p:nvPr/>
        </p:nvPicPr>
        <p:blipFill>
          <a:blip r:embed="rId9" cstate="print"/>
          <a:srcRect/>
          <a:stretch>
            <a:fillRect/>
          </a:stretch>
        </p:blipFill>
        <p:spPr bwMode="auto">
          <a:xfrm>
            <a:off x="6643702" y="5429264"/>
            <a:ext cx="2286016" cy="928694"/>
          </a:xfrm>
          <a:prstGeom prst="rect">
            <a:avLst/>
          </a:prstGeom>
          <a:noFill/>
          <a:ln w="9525">
            <a:noFill/>
            <a:miter lim="800000"/>
            <a:headEnd/>
            <a:tailEnd/>
          </a:ln>
          <a:effectLst/>
        </p:spPr>
      </p:pic>
      <p:sp>
        <p:nvSpPr>
          <p:cNvPr id="20" name="Rectangle 19"/>
          <p:cNvSpPr/>
          <p:nvPr/>
        </p:nvSpPr>
        <p:spPr>
          <a:xfrm>
            <a:off x="6572264" y="4071942"/>
            <a:ext cx="2357454" cy="1323439"/>
          </a:xfrm>
          <a:prstGeom prst="rect">
            <a:avLst/>
          </a:prstGeom>
        </p:spPr>
        <p:txBody>
          <a:bodyPr wrap="square">
            <a:spAutoFit/>
          </a:bodyPr>
          <a:lstStyle/>
          <a:p>
            <a:pPr algn="ctr"/>
            <a:r>
              <a:rPr lang="fr-FR" sz="1600" dirty="0" smtClean="0">
                <a:latin typeface="Garamond" pitchFamily="18" charset="0"/>
              </a:rPr>
              <a:t>Eviter d’utiliser des abréviations non significatives pour les libellés : ordre Croissant</a:t>
            </a:r>
          </a:p>
          <a:p>
            <a:pPr algn="ctr"/>
            <a:r>
              <a:rPr lang="fr-FR" sz="1600" dirty="0" smtClean="0">
                <a:latin typeface="Garamond" pitchFamily="18" charset="0"/>
              </a:rPr>
              <a:t> </a:t>
            </a:r>
            <a:r>
              <a:rPr lang="fr-FR" sz="1600" i="1" dirty="0" smtClean="0">
                <a:latin typeface="Garamond" pitchFamily="18" charset="0"/>
              </a:rPr>
              <a:t>VS</a:t>
            </a:r>
            <a:r>
              <a:rPr lang="fr-FR" sz="1600" dirty="0" smtClean="0">
                <a:latin typeface="Garamond" pitchFamily="18" charset="0"/>
              </a:rPr>
              <a:t> ordre Décroissant</a:t>
            </a:r>
            <a:endParaRPr lang="fr-FR" sz="1600" dirty="0">
              <a:latin typeface="Garamond"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032421"/>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p>
          <a:p>
            <a:pPr marL="536575" indent="-536575" algn="just">
              <a:spcBef>
                <a:spcPts val="600"/>
              </a:spcBef>
              <a:spcAft>
                <a:spcPts val="600"/>
              </a:spcAft>
            </a:pPr>
            <a:r>
              <a:rPr lang="fr-FR" sz="1900" b="1" dirty="0" smtClean="0">
                <a:solidFill>
                  <a:srgbClr val="C00000"/>
                </a:solidFill>
                <a:latin typeface="Cambria" pitchFamily="18" charset="0"/>
              </a:rPr>
              <a:t>1-</a:t>
            </a:r>
            <a:r>
              <a:rPr lang="fr-FR" sz="1900" dirty="0" smtClean="0">
                <a:solidFill>
                  <a:srgbClr val="6600CC"/>
                </a:solidFill>
                <a:latin typeface="Cambria" pitchFamily="18" charset="0"/>
              </a:rPr>
              <a:t>  </a:t>
            </a:r>
            <a:r>
              <a:rPr lang="fr-FR" sz="1900" dirty="0" smtClean="0">
                <a:latin typeface="Cambria" pitchFamily="18" charset="0"/>
              </a:rPr>
              <a:t>Les règles posées pour l’apparence des fenêtres:</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la densité d’affichage</a:t>
            </a:r>
            <a:r>
              <a:rPr lang="fr-FR" sz="1900" dirty="0" smtClean="0">
                <a:solidFill>
                  <a:srgbClr val="6600CC"/>
                </a:solidFill>
                <a:latin typeface="Cambria" pitchFamily="18" charset="0"/>
              </a:rPr>
              <a:t>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la disposition des éléments dans les fenêtres;</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la présentation des listes et des tableaux</a:t>
            </a:r>
            <a:r>
              <a:rPr lang="fr-FR" sz="1900" dirty="0" smtClean="0">
                <a:solidFill>
                  <a:srgbClr val="6600CC"/>
                </a:solidFill>
                <a:latin typeface="Cambria" pitchFamily="18" charset="0"/>
              </a:rPr>
              <a:t>;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les éléments textuels</a:t>
            </a:r>
            <a:r>
              <a:rPr lang="fr-FR" sz="1900" dirty="0" smtClean="0">
                <a:solidFill>
                  <a:srgbClr val="6600CC"/>
                </a:solidFill>
                <a:latin typeface="Cambria" pitchFamily="18" charset="0"/>
              </a:rPr>
              <a:t>;</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les éléments graphiques. </a:t>
            </a:r>
          </a:p>
          <a:p>
            <a:pPr marL="536575" indent="-536575" algn="just">
              <a:spcBef>
                <a:spcPts val="600"/>
              </a:spcBef>
              <a:spcAft>
                <a:spcPts val="600"/>
              </a:spcAft>
            </a:pPr>
            <a:r>
              <a:rPr lang="fr-FR" sz="1900" b="1" dirty="0" smtClean="0">
                <a:solidFill>
                  <a:srgbClr val="C00000"/>
                </a:solidFill>
                <a:latin typeface="Cambria" pitchFamily="18" charset="0"/>
              </a:rPr>
              <a:t>2-</a:t>
            </a:r>
            <a:r>
              <a:rPr lang="fr-FR" sz="1900" dirty="0" smtClean="0">
                <a:solidFill>
                  <a:srgbClr val="6600CC"/>
                </a:solidFill>
                <a:latin typeface="Cambria" pitchFamily="18" charset="0"/>
              </a:rPr>
              <a:t> </a:t>
            </a:r>
            <a:r>
              <a:rPr lang="fr-FR" sz="1900" dirty="0" smtClean="0">
                <a:latin typeface="Cambria" pitchFamily="18" charset="0"/>
              </a:rPr>
              <a:t>Les principes de navigation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la navigation intra-fenêtre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la navigation intra-application. </a:t>
            </a:r>
          </a:p>
          <a:p>
            <a:pPr marL="536575" indent="-536575" algn="just">
              <a:spcBef>
                <a:spcPts val="600"/>
              </a:spcBef>
              <a:spcAft>
                <a:spcPts val="600"/>
              </a:spcAft>
            </a:pPr>
            <a:r>
              <a:rPr lang="fr-FR" sz="1900" b="1" dirty="0" smtClean="0">
                <a:solidFill>
                  <a:srgbClr val="C00000"/>
                </a:solidFill>
                <a:latin typeface="Cambria" pitchFamily="18" charset="0"/>
              </a:rPr>
              <a:t>3-</a:t>
            </a:r>
            <a:r>
              <a:rPr lang="fr-FR" sz="1900" dirty="0" smtClean="0">
                <a:solidFill>
                  <a:srgbClr val="6600CC"/>
                </a:solidFill>
                <a:latin typeface="Cambria" pitchFamily="18" charset="0"/>
              </a:rPr>
              <a:t> </a:t>
            </a:r>
            <a:r>
              <a:rPr lang="fr-FR" sz="1900" dirty="0" smtClean="0">
                <a:latin typeface="Cambria" pitchFamily="18" charset="0"/>
              </a:rPr>
              <a:t>Les principes de saisie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les données saisies par frappe au clavier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les données saisies par sélection dans une liste.</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46</a:t>
            </a:fld>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5586145"/>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p>
          <a:p>
            <a:pPr marL="536575" indent="-536575" algn="just">
              <a:spcBef>
                <a:spcPts val="600"/>
              </a:spcBef>
              <a:spcAft>
                <a:spcPts val="600"/>
              </a:spcAft>
            </a:pPr>
            <a:r>
              <a:rPr lang="fr-FR" sz="1900" b="1" dirty="0" smtClean="0">
                <a:solidFill>
                  <a:srgbClr val="C00000"/>
                </a:solidFill>
                <a:latin typeface="Cambria" pitchFamily="18" charset="0"/>
              </a:rPr>
              <a:t>4 -</a:t>
            </a:r>
            <a:r>
              <a:rPr lang="fr-FR" sz="1900" dirty="0" smtClean="0">
                <a:solidFill>
                  <a:srgbClr val="6600CC"/>
                </a:solidFill>
                <a:latin typeface="Cambria" pitchFamily="18" charset="0"/>
              </a:rPr>
              <a:t>  </a:t>
            </a:r>
            <a:r>
              <a:rPr lang="fr-FR" sz="1900" dirty="0" smtClean="0">
                <a:latin typeface="Cambria" pitchFamily="18" charset="0"/>
              </a:rPr>
              <a:t>Actions par menu ou bouton de commande</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Recommandations sur les menus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Recommandations sur les boutons de commande. </a:t>
            </a:r>
          </a:p>
          <a:p>
            <a:pPr marL="536575" indent="-536575" algn="just">
              <a:spcBef>
                <a:spcPts val="600"/>
              </a:spcBef>
              <a:spcAft>
                <a:spcPts val="600"/>
              </a:spcAft>
            </a:pPr>
            <a:r>
              <a:rPr lang="fr-FR" sz="1900" b="1" dirty="0" smtClean="0">
                <a:solidFill>
                  <a:srgbClr val="C00000"/>
                </a:solidFill>
                <a:latin typeface="Cambria" pitchFamily="18" charset="0"/>
              </a:rPr>
              <a:t>5-</a:t>
            </a:r>
            <a:r>
              <a:rPr lang="fr-FR" sz="1900" dirty="0" smtClean="0">
                <a:solidFill>
                  <a:srgbClr val="6600CC"/>
                </a:solidFill>
                <a:latin typeface="Cambria" pitchFamily="18" charset="0"/>
              </a:rPr>
              <a:t> </a:t>
            </a:r>
            <a:r>
              <a:rPr lang="fr-FR" sz="1900" dirty="0" smtClean="0">
                <a:latin typeface="Cambria" pitchFamily="18" charset="0"/>
              </a:rPr>
              <a:t>Actions du système</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les messages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 curseur/pointeur;</a:t>
            </a:r>
            <a:endParaRPr lang="fr-FR" sz="1900" dirty="0" smtClean="0">
              <a:solidFill>
                <a:srgbClr val="C00000"/>
              </a:solidFill>
              <a:latin typeface="Cambria" pitchFamily="18" charset="0"/>
            </a:endParaRP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 temps de réponse; </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le signal sonore;</a:t>
            </a:r>
          </a:p>
          <a:p>
            <a:pPr marL="536575" indent="-274638" algn="just">
              <a:spcBef>
                <a:spcPts val="600"/>
              </a:spcBef>
              <a:spcAft>
                <a:spcPts val="600"/>
              </a:spcAft>
              <a:buFont typeface="Wingdings" pitchFamily="2" charset="2"/>
              <a:buChar char="Ø"/>
            </a:pPr>
            <a:r>
              <a:rPr lang="fr-FR" sz="1900" dirty="0" smtClean="0">
                <a:solidFill>
                  <a:srgbClr val="C00000"/>
                </a:solidFill>
                <a:latin typeface="Cambria" pitchFamily="18" charset="0"/>
              </a:rPr>
              <a:t> </a:t>
            </a:r>
            <a:r>
              <a:rPr lang="fr-FR" sz="1900" dirty="0" smtClean="0">
                <a:latin typeface="Cambria" pitchFamily="18" charset="0"/>
              </a:rPr>
              <a:t>la confidentialité des informations.</a:t>
            </a:r>
          </a:p>
          <a:p>
            <a:pPr marL="536575" indent="-536575" algn="just">
              <a:spcBef>
                <a:spcPts val="600"/>
              </a:spcBef>
              <a:spcAft>
                <a:spcPts val="600"/>
              </a:spcAft>
            </a:pPr>
            <a:endParaRPr lang="fr-FR" sz="1900" dirty="0" smtClean="0">
              <a:solidFill>
                <a:srgbClr val="6600CC"/>
              </a:solidFill>
              <a:latin typeface="Cambria" pitchFamily="18" charset="0"/>
            </a:endParaRPr>
          </a:p>
          <a:p>
            <a:pPr marL="6096000" indent="-6096000" algn="just">
              <a:spcBef>
                <a:spcPts val="600"/>
              </a:spcBef>
              <a:spcAft>
                <a:spcPts val="600"/>
              </a:spcAft>
            </a:pP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47</a:t>
            </a:fld>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48</a:t>
            </a:fld>
            <a:endParaRPr lang="fr-FR" dirty="0"/>
          </a:p>
        </p:txBody>
      </p:sp>
      <p:sp>
        <p:nvSpPr>
          <p:cNvPr id="11" name="Rectangle 10"/>
          <p:cNvSpPr/>
          <p:nvPr/>
        </p:nvSpPr>
        <p:spPr>
          <a:xfrm>
            <a:off x="500034" y="1428736"/>
            <a:ext cx="8643966" cy="2031325"/>
          </a:xfrm>
          <a:prstGeom prst="rect">
            <a:avLst/>
          </a:prstGeom>
        </p:spPr>
        <p:txBody>
          <a:bodyPr wrap="square">
            <a:spAutoFit/>
          </a:bodyPr>
          <a:lstStyle/>
          <a:p>
            <a:pPr algn="just">
              <a:buFont typeface="Wingdings" pitchFamily="2" charset="2"/>
              <a:buChar char="Ø"/>
            </a:pPr>
            <a:r>
              <a:rPr lang="fr-FR" b="1" dirty="0" smtClean="0">
                <a:solidFill>
                  <a:srgbClr val="C00000"/>
                </a:solidFill>
                <a:latin typeface="Cambria" pitchFamily="18" charset="0"/>
              </a:rPr>
              <a:t> </a:t>
            </a:r>
            <a:r>
              <a:rPr lang="fr-FR" b="1" dirty="0" smtClean="0">
                <a:solidFill>
                  <a:schemeClr val="accent6">
                    <a:lumMod val="75000"/>
                  </a:schemeClr>
                </a:solidFill>
                <a:latin typeface="Cambria" pitchFamily="18" charset="0"/>
              </a:rPr>
              <a:t>La densité d’affichage:</a:t>
            </a:r>
          </a:p>
          <a:p>
            <a:pPr algn="just"/>
            <a:r>
              <a:rPr lang="fr-FR" b="1" dirty="0" smtClean="0">
                <a:solidFill>
                  <a:schemeClr val="accent6">
                    <a:lumMod val="75000"/>
                  </a:schemeClr>
                </a:solidFill>
                <a:latin typeface="Cambria" pitchFamily="18" charset="0"/>
              </a:rPr>
              <a:t> </a:t>
            </a:r>
          </a:p>
          <a:p>
            <a:pPr algn="just"/>
            <a:r>
              <a:rPr lang="fr-FR" dirty="0" smtClean="0">
                <a:solidFill>
                  <a:srgbClr val="FFC000"/>
                </a:solidFill>
                <a:latin typeface="Cambria" pitchFamily="18" charset="0"/>
              </a:rPr>
              <a:t>- </a:t>
            </a:r>
            <a:r>
              <a:rPr lang="fr-FR" dirty="0" smtClean="0">
                <a:latin typeface="Cambria" pitchFamily="18" charset="0"/>
              </a:rPr>
              <a:t>Une forte densité d’affichage augmente </a:t>
            </a:r>
            <a:r>
              <a:rPr lang="fr-FR" b="1" i="1" dirty="0" smtClean="0">
                <a:latin typeface="Cambria" pitchFamily="18" charset="0"/>
              </a:rPr>
              <a:t>le taux d’erreur et le temps nécessaire pour repérer une information;</a:t>
            </a:r>
            <a:r>
              <a:rPr lang="fr-FR" b="1" dirty="0" smtClean="0">
                <a:latin typeface="Cambria" pitchFamily="18" charset="0"/>
              </a:rPr>
              <a:t> </a:t>
            </a:r>
          </a:p>
          <a:p>
            <a:pPr algn="just"/>
            <a:r>
              <a:rPr lang="fr-FR" dirty="0" smtClean="0">
                <a:solidFill>
                  <a:srgbClr val="FFC000"/>
                </a:solidFill>
                <a:latin typeface="Cambria" pitchFamily="18" charset="0"/>
              </a:rPr>
              <a:t>- </a:t>
            </a:r>
            <a:r>
              <a:rPr lang="fr-FR" dirty="0" smtClean="0">
                <a:latin typeface="Cambria" pitchFamily="18" charset="0"/>
              </a:rPr>
              <a:t>Une distribution de l’information dans plusieurs fenêtres </a:t>
            </a:r>
            <a:r>
              <a:rPr lang="fr-FR" b="1" i="1" dirty="0" smtClean="0">
                <a:latin typeface="Cambria" pitchFamily="18" charset="0"/>
              </a:rPr>
              <a:t>gêne l’utilisateur dans sa perception globale de l’application </a:t>
            </a:r>
            <a:r>
              <a:rPr lang="fr-FR" dirty="0" smtClean="0">
                <a:latin typeface="Cambria" pitchFamily="18" charset="0"/>
              </a:rPr>
              <a:t>ce qui complique l’apprentissage de ses fonctions</a:t>
            </a:r>
            <a:r>
              <a:rPr lang="fr-FR" b="1" dirty="0" smtClean="0">
                <a:latin typeface="Cambria" pitchFamily="18" charset="0"/>
              </a:rPr>
              <a:t>. </a:t>
            </a:r>
          </a:p>
          <a:p>
            <a:pPr algn="just">
              <a:buFontTx/>
              <a:buChar char="-"/>
            </a:pPr>
            <a:endParaRPr lang="fr-FR" b="1" dirty="0" smtClean="0">
              <a:latin typeface="Cambria" pitchFamily="18" charset="0"/>
            </a:endParaRPr>
          </a:p>
        </p:txBody>
      </p:sp>
      <p:sp>
        <p:nvSpPr>
          <p:cNvPr id="12" name="Rectangle 11"/>
          <p:cNvSpPr/>
          <p:nvPr/>
        </p:nvSpPr>
        <p:spPr>
          <a:xfrm>
            <a:off x="428596" y="3143248"/>
            <a:ext cx="8501122" cy="2862322"/>
          </a:xfrm>
          <a:prstGeom prst="rect">
            <a:avLst/>
          </a:prstGeom>
        </p:spPr>
        <p:txBody>
          <a:bodyPr wrap="square">
            <a:spAutoFit/>
          </a:bodyPr>
          <a:lstStyle/>
          <a:p>
            <a:pPr algn="just"/>
            <a:endParaRPr lang="fr-FR" dirty="0" smtClean="0">
              <a:latin typeface="Cambria" pitchFamily="18" charset="0"/>
            </a:endParaRPr>
          </a:p>
          <a:p>
            <a:pPr algn="just">
              <a:buFont typeface="Wingdings" pitchFamily="2" charset="2"/>
              <a:buChar char="Ø"/>
            </a:pPr>
            <a:r>
              <a:rPr lang="fr-FR" b="1" dirty="0" smtClean="0">
                <a:solidFill>
                  <a:schemeClr val="accent6">
                    <a:lumMod val="75000"/>
                  </a:schemeClr>
                </a:solidFill>
                <a:latin typeface="Cambria" pitchFamily="18" charset="0"/>
              </a:rPr>
              <a:t> La disposition des éléments dans les fenêtres: </a:t>
            </a:r>
          </a:p>
          <a:p>
            <a:pPr algn="just"/>
            <a:r>
              <a:rPr lang="fr-FR" b="1" dirty="0" smtClean="0">
                <a:solidFill>
                  <a:schemeClr val="accent6">
                    <a:lumMod val="75000"/>
                  </a:schemeClr>
                </a:solidFill>
                <a:latin typeface="Cambria" pitchFamily="18" charset="0"/>
              </a:rPr>
              <a:t> </a:t>
            </a:r>
          </a:p>
          <a:p>
            <a:pPr indent="87313" algn="just"/>
            <a:r>
              <a:rPr lang="fr-FR" b="1" dirty="0" smtClean="0">
                <a:solidFill>
                  <a:schemeClr val="accent6">
                    <a:lumMod val="75000"/>
                  </a:schemeClr>
                </a:solidFill>
                <a:latin typeface="Cambria" pitchFamily="18" charset="0"/>
              </a:rPr>
              <a:t>- </a:t>
            </a:r>
            <a:r>
              <a:rPr lang="fr-FR" b="1" i="1" dirty="0" smtClean="0">
                <a:latin typeface="Cambria" pitchFamily="18" charset="0"/>
              </a:rPr>
              <a:t>Regrouper les données en rubriques et définir leur enchaînement selon : </a:t>
            </a:r>
          </a:p>
          <a:p>
            <a:pPr marL="261938" indent="101600" algn="just">
              <a:buFont typeface="Arial" pitchFamily="34" charset="0"/>
              <a:buChar char="•"/>
            </a:pPr>
            <a:r>
              <a:rPr lang="fr-FR" dirty="0" smtClean="0">
                <a:solidFill>
                  <a:srgbClr val="FFC000"/>
                </a:solidFill>
                <a:latin typeface="Cambria" pitchFamily="18" charset="0"/>
              </a:rPr>
              <a:t> </a:t>
            </a:r>
            <a:r>
              <a:rPr lang="fr-FR" dirty="0" smtClean="0">
                <a:latin typeface="Cambria" pitchFamily="18" charset="0"/>
              </a:rPr>
              <a:t>fréquence d’utilisation (copier suivi par coller), </a:t>
            </a:r>
          </a:p>
          <a:p>
            <a:pPr marL="261938" indent="101600" algn="just">
              <a:buFont typeface="Arial" pitchFamily="34" charset="0"/>
              <a:buChar char="•"/>
            </a:pPr>
            <a:r>
              <a:rPr lang="fr-FR" dirty="0" smtClean="0">
                <a:solidFill>
                  <a:srgbClr val="FFC000"/>
                </a:solidFill>
                <a:latin typeface="Cambria" pitchFamily="18" charset="0"/>
              </a:rPr>
              <a:t> </a:t>
            </a:r>
            <a:r>
              <a:rPr lang="fr-FR" dirty="0" smtClean="0">
                <a:latin typeface="Cambria" pitchFamily="18" charset="0"/>
              </a:rPr>
              <a:t>séquence d’utilisation dans la tâche en cours , </a:t>
            </a:r>
          </a:p>
          <a:p>
            <a:pPr marL="261938" indent="101600" algn="just">
              <a:buFont typeface="Arial" pitchFamily="34" charset="0"/>
              <a:buChar char="•"/>
            </a:pPr>
            <a:r>
              <a:rPr lang="fr-FR" dirty="0" smtClean="0">
                <a:solidFill>
                  <a:srgbClr val="FFC000"/>
                </a:solidFill>
                <a:latin typeface="Cambria" pitchFamily="18" charset="0"/>
              </a:rPr>
              <a:t> </a:t>
            </a:r>
            <a:r>
              <a:rPr lang="fr-FR" dirty="0" smtClean="0">
                <a:latin typeface="Cambria" pitchFamily="18" charset="0"/>
              </a:rPr>
              <a:t>importance dans le contexte (saisies obligatoires puis optionnelles). </a:t>
            </a:r>
          </a:p>
          <a:p>
            <a:pPr algn="just"/>
            <a:r>
              <a:rPr lang="fr-FR" b="1" dirty="0" smtClean="0">
                <a:solidFill>
                  <a:srgbClr val="C00000"/>
                </a:solidFill>
                <a:latin typeface="Cambria" pitchFamily="18" charset="0"/>
              </a:rPr>
              <a:t>- </a:t>
            </a:r>
            <a:r>
              <a:rPr lang="fr-FR" b="1" i="1" dirty="0" smtClean="0">
                <a:latin typeface="Cambria" pitchFamily="18" charset="0"/>
              </a:rPr>
              <a:t>Présenter les groupes de données les plus importants selon le critère privilégié (par exemple: fréquence d’utilisation) vers le haut de la fenêtre. </a:t>
            </a:r>
          </a:p>
          <a:p>
            <a:pPr algn="just"/>
            <a:endParaRPr lang="fr-FR" b="1" i="1" dirty="0" smtClean="0">
              <a:latin typeface="Cambria"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49</a:t>
            </a:fld>
            <a:endParaRPr lang="fr-FR" dirty="0"/>
          </a:p>
        </p:txBody>
      </p:sp>
      <p:sp>
        <p:nvSpPr>
          <p:cNvPr id="11" name="Rectangle 10"/>
          <p:cNvSpPr/>
          <p:nvPr/>
        </p:nvSpPr>
        <p:spPr>
          <a:xfrm>
            <a:off x="500034" y="1428736"/>
            <a:ext cx="8643966" cy="3970318"/>
          </a:xfrm>
          <a:prstGeom prst="rect">
            <a:avLst/>
          </a:prstGeom>
        </p:spPr>
        <p:txBody>
          <a:bodyPr wrap="square">
            <a:spAutoFit/>
          </a:bodyPr>
          <a:lstStyle/>
          <a:p>
            <a:pPr algn="just">
              <a:buFontTx/>
              <a:buChar char="-"/>
            </a:pPr>
            <a:r>
              <a:rPr lang="fr-FR" b="1" i="1" u="sng" dirty="0" smtClean="0">
                <a:solidFill>
                  <a:schemeClr val="accent6">
                    <a:lumMod val="75000"/>
                  </a:schemeClr>
                </a:solidFill>
                <a:latin typeface="Cambria" pitchFamily="18" charset="0"/>
              </a:rPr>
              <a:t>Remarque : </a:t>
            </a:r>
            <a:r>
              <a:rPr lang="fr-FR" dirty="0" smtClean="0">
                <a:latin typeface="Cambria" pitchFamily="18" charset="0"/>
              </a:rPr>
              <a:t>si le travail de l’utilisateur s’appuie sur un formulaire, faire en sorte que la disposition des champs dans la fenêtre soit proche de la structure du formulaire. </a:t>
            </a:r>
          </a:p>
          <a:p>
            <a:pPr algn="just"/>
            <a:endParaRPr lang="fr-FR" dirty="0" smtClean="0">
              <a:latin typeface="Cambria" pitchFamily="18" charset="0"/>
            </a:endParaRPr>
          </a:p>
          <a:p>
            <a:pPr algn="just"/>
            <a:r>
              <a:rPr lang="fr-FR" b="1" i="1" dirty="0" smtClean="0">
                <a:solidFill>
                  <a:srgbClr val="C00000"/>
                </a:solidFill>
                <a:latin typeface="Cambria" pitchFamily="18" charset="0"/>
              </a:rPr>
              <a:t>- </a:t>
            </a:r>
            <a:r>
              <a:rPr lang="fr-FR" b="1" i="1" dirty="0" smtClean="0">
                <a:latin typeface="Cambria" pitchFamily="18" charset="0"/>
              </a:rPr>
              <a:t>Aligner verticalement les champs de saisie et/ou d’affichage avec leurs libellés ; la justification peut se faire de trois manières : </a:t>
            </a:r>
          </a:p>
          <a:p>
            <a:pPr algn="just"/>
            <a:endParaRPr lang="fr-FR" b="1" i="1" dirty="0" smtClean="0">
              <a:latin typeface="Cambria" pitchFamily="18" charset="0"/>
            </a:endParaRPr>
          </a:p>
          <a:p>
            <a:pPr algn="just">
              <a:buFont typeface="Arial" pitchFamily="34" charset="0"/>
              <a:buChar char="•"/>
            </a:pPr>
            <a:r>
              <a:rPr lang="fr-FR" b="1" dirty="0" smtClean="0">
                <a:solidFill>
                  <a:srgbClr val="C00000"/>
                </a:solidFill>
                <a:latin typeface="Cambria" pitchFamily="18" charset="0"/>
              </a:rPr>
              <a:t> </a:t>
            </a:r>
            <a:r>
              <a:rPr lang="fr-FR" i="1" u="sng" dirty="0" smtClean="0">
                <a:latin typeface="Cambria" pitchFamily="18" charset="0"/>
              </a:rPr>
              <a:t>Cas 1: </a:t>
            </a:r>
            <a:r>
              <a:rPr lang="fr-FR" dirty="0" smtClean="0">
                <a:latin typeface="Cambria" pitchFamily="18" charset="0"/>
              </a:rPr>
              <a:t>si les libellés sont de </a:t>
            </a:r>
            <a:r>
              <a:rPr lang="fr-FR" b="1" i="1" dirty="0" smtClean="0">
                <a:latin typeface="Cambria" pitchFamily="18" charset="0"/>
              </a:rPr>
              <a:t>dimension sensiblement identique</a:t>
            </a:r>
            <a:r>
              <a:rPr lang="fr-FR" dirty="0" smtClean="0">
                <a:latin typeface="Cambria" pitchFamily="18" charset="0"/>
              </a:rPr>
              <a:t>, </a:t>
            </a:r>
            <a:r>
              <a:rPr lang="fr-FR" b="1" i="1" dirty="0" smtClean="0">
                <a:latin typeface="Cambria" pitchFamily="18" charset="0"/>
              </a:rPr>
              <a:t>justifier </a:t>
            </a:r>
            <a:r>
              <a:rPr lang="fr-FR" dirty="0" smtClean="0">
                <a:latin typeface="Cambria" pitchFamily="18" charset="0"/>
              </a:rPr>
              <a:t>les champs et </a:t>
            </a:r>
            <a:r>
              <a:rPr lang="fr-FR" b="1" i="1" dirty="0" smtClean="0">
                <a:latin typeface="Cambria" pitchFamily="18" charset="0"/>
              </a:rPr>
              <a:t>les libellés à gauche </a:t>
            </a:r>
            <a:r>
              <a:rPr lang="fr-FR" dirty="0" smtClean="0">
                <a:latin typeface="Cambria" pitchFamily="18" charset="0"/>
              </a:rPr>
              <a:t>; </a:t>
            </a:r>
          </a:p>
          <a:p>
            <a:pPr algn="just"/>
            <a:endParaRPr lang="fr-FR" dirty="0" smtClean="0">
              <a:latin typeface="Cambria" pitchFamily="18" charset="0"/>
            </a:endParaRPr>
          </a:p>
          <a:p>
            <a:pPr algn="just">
              <a:buFont typeface="Arial" pitchFamily="34" charset="0"/>
              <a:buChar char="•"/>
            </a:pPr>
            <a:r>
              <a:rPr lang="fr-FR" i="1" u="sng" dirty="0" smtClean="0">
                <a:solidFill>
                  <a:srgbClr val="C00000"/>
                </a:solidFill>
                <a:latin typeface="Cambria" pitchFamily="18" charset="0"/>
              </a:rPr>
              <a:t> </a:t>
            </a:r>
            <a:r>
              <a:rPr lang="fr-FR" i="1" u="sng" dirty="0" smtClean="0">
                <a:latin typeface="Cambria" pitchFamily="18" charset="0"/>
              </a:rPr>
              <a:t>Cas 2: </a:t>
            </a:r>
            <a:r>
              <a:rPr lang="fr-FR" dirty="0" smtClean="0">
                <a:latin typeface="Cambria" pitchFamily="18" charset="0"/>
              </a:rPr>
              <a:t>si les libellés sont de </a:t>
            </a:r>
            <a:r>
              <a:rPr lang="fr-FR" b="1" i="1" dirty="0" smtClean="0">
                <a:latin typeface="Cambria" pitchFamily="18" charset="0"/>
              </a:rPr>
              <a:t>dimensions très variables</a:t>
            </a:r>
            <a:r>
              <a:rPr lang="fr-FR" dirty="0" smtClean="0">
                <a:latin typeface="Cambria" pitchFamily="18" charset="0"/>
              </a:rPr>
              <a:t>, </a:t>
            </a:r>
            <a:r>
              <a:rPr lang="fr-FR" b="1" i="1" dirty="0" smtClean="0">
                <a:latin typeface="Cambria" pitchFamily="18" charset="0"/>
              </a:rPr>
              <a:t>justifier</a:t>
            </a:r>
            <a:r>
              <a:rPr lang="fr-FR" dirty="0" smtClean="0">
                <a:latin typeface="Cambria" pitchFamily="18" charset="0"/>
              </a:rPr>
              <a:t> ces libellés à </a:t>
            </a:r>
            <a:r>
              <a:rPr lang="fr-FR" b="1" i="1" dirty="0" smtClean="0">
                <a:latin typeface="Cambria" pitchFamily="18" charset="0"/>
              </a:rPr>
              <a:t>droite et les champs à gauche</a:t>
            </a:r>
            <a:r>
              <a:rPr lang="fr-FR" dirty="0" smtClean="0">
                <a:latin typeface="Cambria" pitchFamily="18" charset="0"/>
              </a:rPr>
              <a:t> ; </a:t>
            </a:r>
          </a:p>
          <a:p>
            <a:pPr algn="just"/>
            <a:endParaRPr lang="fr-FR" dirty="0" smtClean="0">
              <a:latin typeface="Cambria" pitchFamily="18" charset="0"/>
            </a:endParaRPr>
          </a:p>
          <a:p>
            <a:pPr algn="just">
              <a:buFont typeface="Arial" pitchFamily="34" charset="0"/>
              <a:buChar char="•"/>
            </a:pPr>
            <a:r>
              <a:rPr lang="fr-FR" b="1" dirty="0" smtClean="0">
                <a:solidFill>
                  <a:srgbClr val="C00000"/>
                </a:solidFill>
                <a:latin typeface="Cambria" pitchFamily="18" charset="0"/>
              </a:rPr>
              <a:t> </a:t>
            </a:r>
            <a:r>
              <a:rPr lang="fr-FR" i="1" u="sng" dirty="0" smtClean="0">
                <a:latin typeface="Cambria" pitchFamily="18" charset="0"/>
              </a:rPr>
              <a:t>Cas 3: </a:t>
            </a:r>
            <a:r>
              <a:rPr lang="fr-FR" dirty="0" smtClean="0">
                <a:latin typeface="Cambria" pitchFamily="18" charset="0"/>
              </a:rPr>
              <a:t>il est </a:t>
            </a:r>
            <a:r>
              <a:rPr lang="fr-FR" b="1" i="1" dirty="0" smtClean="0">
                <a:latin typeface="Cambria" pitchFamily="18" charset="0"/>
              </a:rPr>
              <a:t>également possible de disposer les libellés au dessus des champs de saisie</a:t>
            </a:r>
            <a:r>
              <a:rPr lang="fr-FR" dirty="0" smtClean="0">
                <a:latin typeface="Cambria" pitchFamily="18" charset="0"/>
              </a:rPr>
              <a:t>, il faut alors </a:t>
            </a:r>
            <a:r>
              <a:rPr lang="fr-FR" b="1" i="1" dirty="0" smtClean="0">
                <a:latin typeface="Cambria" pitchFamily="18" charset="0"/>
              </a:rPr>
              <a:t>les justifier à gauche</a:t>
            </a:r>
            <a:r>
              <a:rPr lang="fr-FR" dirty="0" smtClean="0">
                <a:latin typeface="Cambria"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a:t>
            </a:r>
          </a:p>
        </p:txBody>
      </p:sp>
      <p:sp>
        <p:nvSpPr>
          <p:cNvPr id="18" name="ZoneTexte 17"/>
          <p:cNvSpPr txBox="1"/>
          <p:nvPr/>
        </p:nvSpPr>
        <p:spPr>
          <a:xfrm>
            <a:off x="500034" y="642918"/>
            <a:ext cx="8286808" cy="5878532"/>
          </a:xfrm>
          <a:prstGeom prst="rect">
            <a:avLst/>
          </a:prstGeom>
          <a:noFill/>
        </p:spPr>
        <p:txBody>
          <a:bodyPr wrap="square" rtlCol="0">
            <a:spAutoFit/>
          </a:bodyPr>
          <a:lstStyle/>
          <a:p>
            <a:pPr marL="185738" indent="-185738" algn="just">
              <a:spcBef>
                <a:spcPts val="600"/>
              </a:spcBef>
              <a:spcAft>
                <a:spcPts val="600"/>
              </a:spcAft>
              <a:buFont typeface="Wingdings" pitchFamily="2" charset="2"/>
              <a:buChar char="§"/>
            </a:pPr>
            <a:r>
              <a:rPr lang="fr-FR" dirty="0" smtClean="0">
                <a:solidFill>
                  <a:srgbClr val="C00000"/>
                </a:solidFill>
                <a:latin typeface="Cambria" pitchFamily="18" charset="0"/>
              </a:rPr>
              <a:t> </a:t>
            </a:r>
            <a:r>
              <a:rPr lang="fr-FR" dirty="0" smtClean="0">
                <a:latin typeface="Cambria" pitchFamily="18" charset="0"/>
              </a:rPr>
              <a:t>Ainsi,  la création d’un </a:t>
            </a:r>
            <a:r>
              <a:rPr lang="fr-FR" b="1" i="1" dirty="0" smtClean="0">
                <a:solidFill>
                  <a:srgbClr val="C00000"/>
                </a:solidFill>
                <a:latin typeface="Cambria" pitchFamily="18" charset="0"/>
              </a:rPr>
              <a:t>logiciel de qualité avec une IHM performante  </a:t>
            </a:r>
            <a:r>
              <a:rPr lang="fr-FR" dirty="0" smtClean="0">
                <a:latin typeface="Cambria" pitchFamily="18" charset="0"/>
              </a:rPr>
              <a:t>sollicite une implication des utilisateurs dès les phases initiales de la conception et de procéder par itération en incluant dans les cycles de développement </a:t>
            </a:r>
            <a:r>
              <a:rPr lang="fr-FR" b="1" i="1" dirty="0" smtClean="0">
                <a:solidFill>
                  <a:srgbClr val="C00000"/>
                </a:solidFill>
                <a:latin typeface="Cambria" pitchFamily="18" charset="0"/>
              </a:rPr>
              <a:t>des évaluations ergonomiques</a:t>
            </a:r>
            <a:r>
              <a:rPr lang="fr-FR" dirty="0" smtClean="0">
                <a:latin typeface="Cambria" pitchFamily="18" charset="0"/>
              </a:rPr>
              <a:t> qui s’appuient sur </a:t>
            </a:r>
            <a:r>
              <a:rPr lang="fr-FR" u="sng" dirty="0" smtClean="0">
                <a:latin typeface="Cambria" pitchFamily="18" charset="0"/>
              </a:rPr>
              <a:t>:  les préférences de l’utilisateurs</a:t>
            </a:r>
            <a:r>
              <a:rPr lang="fr-FR" dirty="0" smtClean="0">
                <a:latin typeface="Cambria" pitchFamily="18" charset="0"/>
              </a:rPr>
              <a:t>, </a:t>
            </a:r>
            <a:r>
              <a:rPr lang="fr-FR" u="sng" dirty="0" smtClean="0">
                <a:latin typeface="Cambria" pitchFamily="18" charset="0"/>
              </a:rPr>
              <a:t>le contexte d’utilisation</a:t>
            </a:r>
            <a:r>
              <a:rPr lang="fr-FR" dirty="0" smtClean="0">
                <a:latin typeface="Cambria" pitchFamily="18" charset="0"/>
              </a:rPr>
              <a:t>, et  </a:t>
            </a:r>
            <a:r>
              <a:rPr lang="fr-FR" u="sng" dirty="0" smtClean="0">
                <a:latin typeface="Cambria" pitchFamily="18" charset="0"/>
              </a:rPr>
              <a:t>des </a:t>
            </a:r>
            <a:r>
              <a:rPr lang="fr-FR" b="1" i="1" u="sng" dirty="0" smtClean="0">
                <a:solidFill>
                  <a:srgbClr val="C00000"/>
                </a:solidFill>
                <a:latin typeface="Cambria" pitchFamily="18" charset="0"/>
              </a:rPr>
              <a:t>critères ergonomiques</a:t>
            </a:r>
            <a:r>
              <a:rPr lang="fr-FR" b="1" i="1" dirty="0" smtClean="0">
                <a:solidFill>
                  <a:srgbClr val="C00000"/>
                </a:solidFill>
                <a:latin typeface="Cambria" pitchFamily="18" charset="0"/>
              </a:rPr>
              <a:t>. </a:t>
            </a:r>
            <a:endParaRPr lang="fr-FR" dirty="0" smtClean="0">
              <a:latin typeface="Cambria" pitchFamily="18" charset="0"/>
            </a:endParaRPr>
          </a:p>
          <a:p>
            <a:pPr marL="185738" indent="-185738" algn="just">
              <a:spcBef>
                <a:spcPts val="600"/>
              </a:spcBef>
              <a:spcAft>
                <a:spcPts val="600"/>
              </a:spcAft>
              <a:buFont typeface="Wingdings" pitchFamily="2" charset="2"/>
              <a:buChar char="§"/>
            </a:pPr>
            <a:r>
              <a:rPr lang="fr-FR" dirty="0" smtClean="0">
                <a:solidFill>
                  <a:srgbClr val="C00000"/>
                </a:solidFill>
                <a:latin typeface="Cambria" pitchFamily="18" charset="0"/>
              </a:rPr>
              <a:t> </a:t>
            </a:r>
            <a:r>
              <a:rPr lang="fr-FR" dirty="0" smtClean="0">
                <a:latin typeface="Cambria" pitchFamily="18" charset="0"/>
              </a:rPr>
              <a:t> Parmi les critères ergonomiques utilisés dans la création et l’évaluation des interfaces: </a:t>
            </a:r>
          </a:p>
          <a:p>
            <a:pPr marL="706438" indent="-342900" algn="just">
              <a:spcBef>
                <a:spcPts val="600"/>
              </a:spcBef>
              <a:spcAft>
                <a:spcPts val="600"/>
              </a:spcAft>
              <a:buFont typeface="+mj-lt"/>
              <a:buAutoNum type="arabicPeriod"/>
            </a:pPr>
            <a:r>
              <a:rPr lang="fr-FR" dirty="0" smtClean="0">
                <a:solidFill>
                  <a:srgbClr val="C00000"/>
                </a:solidFill>
                <a:latin typeface="Cambria" pitchFamily="18" charset="0"/>
              </a:rPr>
              <a:t> </a:t>
            </a:r>
            <a:r>
              <a:rPr lang="fr-FR" b="1" i="1" dirty="0" smtClean="0">
                <a:solidFill>
                  <a:srgbClr val="6600CC"/>
                </a:solidFill>
                <a:latin typeface="Cambria" pitchFamily="18" charset="0"/>
              </a:rPr>
              <a:t>Les critères ergonomiques d’</a:t>
            </a:r>
            <a:r>
              <a:rPr lang="fr-FR" b="1" i="1" dirty="0" err="1" smtClean="0">
                <a:solidFill>
                  <a:srgbClr val="6600CC"/>
                </a:solidFill>
                <a:latin typeface="Cambria" pitchFamily="18" charset="0"/>
              </a:rPr>
              <a:t>INRIA</a:t>
            </a:r>
            <a:r>
              <a:rPr lang="fr-FR" b="1" i="1" dirty="0" smtClean="0">
                <a:solidFill>
                  <a:srgbClr val="6600CC"/>
                </a:solidFill>
                <a:latin typeface="Cambria" pitchFamily="18" charset="0"/>
              </a:rPr>
              <a:t> </a:t>
            </a:r>
            <a:r>
              <a:rPr lang="fr-FR" dirty="0" smtClean="0">
                <a:latin typeface="Cambria" pitchFamily="18" charset="0"/>
              </a:rPr>
              <a:t>(# 8, Bastien et Scapin) utilisés pour  </a:t>
            </a:r>
            <a:r>
              <a:rPr lang="fr-FR" b="1" dirty="0" smtClean="0">
                <a:latin typeface="Cambria" pitchFamily="18" charset="0"/>
              </a:rPr>
              <a:t>évaluer</a:t>
            </a:r>
            <a:r>
              <a:rPr lang="fr-FR" dirty="0" smtClean="0">
                <a:latin typeface="Cambria" pitchFamily="18" charset="0"/>
              </a:rPr>
              <a:t> une interface utilisateur;</a:t>
            </a:r>
          </a:p>
          <a:p>
            <a:pPr marL="706438" indent="-342900" algn="just">
              <a:spcBef>
                <a:spcPts val="600"/>
              </a:spcBef>
              <a:spcAft>
                <a:spcPts val="600"/>
              </a:spcAft>
              <a:buFont typeface="+mj-lt"/>
              <a:buAutoNum type="arabicPeriod"/>
            </a:pPr>
            <a:r>
              <a:rPr lang="fr-FR" dirty="0" smtClean="0">
                <a:solidFill>
                  <a:srgbClr val="C00000"/>
                </a:solidFill>
                <a:latin typeface="Cambria" pitchFamily="18" charset="0"/>
              </a:rPr>
              <a:t>   </a:t>
            </a:r>
            <a:r>
              <a:rPr lang="fr-FR" b="1" i="1" dirty="0" smtClean="0">
                <a:solidFill>
                  <a:srgbClr val="6600CC"/>
                </a:solidFill>
                <a:latin typeface="Cambria" pitchFamily="18" charset="0"/>
              </a:rPr>
              <a:t>Le guide de recommandations ergonomiques du CNRS </a:t>
            </a:r>
            <a:r>
              <a:rPr lang="fr-FR" dirty="0" smtClean="0">
                <a:latin typeface="Cambria" pitchFamily="18" charset="0"/>
              </a:rPr>
              <a:t>pour la conception et l’évaluation des interfaces graphiques .</a:t>
            </a:r>
          </a:p>
          <a:p>
            <a:pPr marL="706438" indent="-342900" algn="just">
              <a:spcBef>
                <a:spcPts val="600"/>
              </a:spcBef>
              <a:spcAft>
                <a:spcPts val="600"/>
              </a:spcAft>
              <a:buFont typeface="+mj-lt"/>
              <a:buAutoNum type="arabicPeriod"/>
            </a:pPr>
            <a:r>
              <a:rPr lang="fr-FR" dirty="0" smtClean="0">
                <a:solidFill>
                  <a:srgbClr val="C00000"/>
                </a:solidFill>
                <a:latin typeface="Cambria" pitchFamily="18" charset="0"/>
              </a:rPr>
              <a:t>   </a:t>
            </a:r>
            <a:r>
              <a:rPr lang="fr-FR" b="1" i="1" dirty="0" smtClean="0">
                <a:solidFill>
                  <a:srgbClr val="6600CC"/>
                </a:solidFill>
                <a:latin typeface="Cambria" pitchFamily="18" charset="0"/>
              </a:rPr>
              <a:t>Les 7 règles d’or de </a:t>
            </a:r>
            <a:r>
              <a:rPr lang="fr-FR" b="1" i="1" dirty="0" err="1" smtClean="0">
                <a:solidFill>
                  <a:srgbClr val="6600CC"/>
                </a:solidFill>
                <a:latin typeface="Cambria" pitchFamily="18" charset="0"/>
              </a:rPr>
              <a:t>Coutaze</a:t>
            </a:r>
            <a:r>
              <a:rPr lang="fr-FR" dirty="0" smtClean="0">
                <a:latin typeface="Cambria" pitchFamily="18" charset="0"/>
              </a:rPr>
              <a:t>;</a:t>
            </a:r>
          </a:p>
          <a:p>
            <a:pPr marL="706438" indent="-342900" algn="just">
              <a:spcBef>
                <a:spcPts val="600"/>
              </a:spcBef>
              <a:spcAft>
                <a:spcPts val="600"/>
              </a:spcAft>
              <a:buFont typeface="+mj-lt"/>
              <a:buAutoNum type="arabicPeriod"/>
            </a:pPr>
            <a:r>
              <a:rPr lang="fr-FR" b="1" i="1" dirty="0" smtClean="0">
                <a:solidFill>
                  <a:srgbClr val="6600CC"/>
                </a:solidFill>
                <a:latin typeface="Cambria" pitchFamily="18" charset="0"/>
              </a:rPr>
              <a:t>Les heuristiques de Nielsen </a:t>
            </a:r>
            <a:r>
              <a:rPr lang="fr-FR" dirty="0" smtClean="0">
                <a:latin typeface="Cambria" pitchFamily="18" charset="0"/>
              </a:rPr>
              <a:t>(#10)</a:t>
            </a:r>
            <a:r>
              <a:rPr lang="fr-FR" b="1" i="1" dirty="0" smtClean="0">
                <a:solidFill>
                  <a:srgbClr val="6600CC"/>
                </a:solidFill>
                <a:latin typeface="Cambria" pitchFamily="18" charset="0"/>
              </a:rPr>
              <a:t> </a:t>
            </a:r>
            <a:endParaRPr lang="fr-FR" dirty="0" smtClean="0">
              <a:latin typeface="Cambria" pitchFamily="18" charset="0"/>
            </a:endParaRPr>
          </a:p>
          <a:p>
            <a:pPr marL="706438" indent="-342900" algn="just">
              <a:spcAft>
                <a:spcPts val="600"/>
              </a:spcAft>
              <a:buFont typeface="+mj-lt"/>
              <a:buAutoNum type="arabicPeriod"/>
            </a:pPr>
            <a:r>
              <a:rPr lang="fr-FR" dirty="0" smtClean="0">
                <a:solidFill>
                  <a:srgbClr val="C00000"/>
                </a:solidFill>
                <a:latin typeface="Cambria" pitchFamily="18" charset="0"/>
              </a:rPr>
              <a:t>   </a:t>
            </a:r>
            <a:r>
              <a:rPr lang="fr-FR" b="1" i="1" dirty="0" smtClean="0">
                <a:solidFill>
                  <a:srgbClr val="6600CC"/>
                </a:solidFill>
                <a:latin typeface="Cambria" pitchFamily="18" charset="0"/>
              </a:rPr>
              <a:t>Les critères centraux d’évaluation de </a:t>
            </a:r>
            <a:r>
              <a:rPr lang="fr-FR" b="1" i="1" dirty="0" err="1" smtClean="0">
                <a:solidFill>
                  <a:srgbClr val="6600CC"/>
                </a:solidFill>
                <a:latin typeface="Cambria" pitchFamily="18" charset="0"/>
              </a:rPr>
              <a:t>Shneiderman</a:t>
            </a:r>
            <a:r>
              <a:rPr lang="fr-FR" b="1" i="1" dirty="0" smtClean="0">
                <a:solidFill>
                  <a:srgbClr val="6600CC"/>
                </a:solidFill>
                <a:latin typeface="Cambria" pitchFamily="18" charset="0"/>
              </a:rPr>
              <a:t> </a:t>
            </a:r>
            <a:r>
              <a:rPr lang="fr-FR" dirty="0" smtClean="0">
                <a:latin typeface="Cambria" pitchFamily="18" charset="0"/>
              </a:rPr>
              <a:t>(#5);</a:t>
            </a:r>
          </a:p>
          <a:p>
            <a:pPr marL="706438" indent="-342900" algn="just">
              <a:spcAft>
                <a:spcPts val="600"/>
              </a:spcAft>
              <a:buFont typeface="+mj-lt"/>
              <a:buAutoNum type="arabicPeriod"/>
            </a:pPr>
            <a:r>
              <a:rPr lang="fr-FR" dirty="0" smtClean="0">
                <a:solidFill>
                  <a:srgbClr val="C00000"/>
                </a:solidFill>
                <a:latin typeface="Cambria" pitchFamily="18" charset="0"/>
              </a:rPr>
              <a:t>  </a:t>
            </a:r>
            <a:r>
              <a:rPr lang="fr-FR" b="1" i="1" dirty="0" smtClean="0">
                <a:solidFill>
                  <a:srgbClr val="6600CC"/>
                </a:solidFill>
                <a:latin typeface="Cambria" pitchFamily="18" charset="0"/>
              </a:rPr>
              <a:t>La Norme ISO 9241 </a:t>
            </a:r>
            <a:r>
              <a:rPr lang="fr-FR" dirty="0" smtClean="0">
                <a:latin typeface="Cambria" pitchFamily="18" charset="0"/>
              </a:rPr>
              <a:t>; </a:t>
            </a:r>
          </a:p>
          <a:p>
            <a:pPr marL="449263" indent="-85725" algn="just">
              <a:spcAft>
                <a:spcPts val="600"/>
              </a:spcAft>
              <a:buFont typeface="Arial" pitchFamily="34" charset="0"/>
              <a:buChar char="•"/>
            </a:pPr>
            <a:r>
              <a:rPr lang="fr-FR" dirty="0" smtClean="0">
                <a:solidFill>
                  <a:srgbClr val="C00000"/>
                </a:solidFill>
                <a:latin typeface="Cambria" pitchFamily="18" charset="0"/>
              </a:rPr>
              <a:t> </a:t>
            </a:r>
            <a:r>
              <a:rPr lang="fr-FR" dirty="0" smtClean="0">
                <a:latin typeface="Cambria" pitchFamily="18" charset="0"/>
              </a:rPr>
              <a:t>……………….</a:t>
            </a:r>
          </a:p>
          <a:p>
            <a:pPr marL="449263" indent="-85725" algn="just">
              <a:buFont typeface="Arial" pitchFamily="34" charset="0"/>
              <a:buChar char="•"/>
            </a:pPr>
            <a:endParaRPr lang="fr-FR"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a:t>
            </a:fld>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50</a:t>
            </a:fld>
            <a:endParaRPr lang="fr-FR" dirty="0"/>
          </a:p>
        </p:txBody>
      </p:sp>
      <p:pic>
        <p:nvPicPr>
          <p:cNvPr id="5122" name="Picture 2"/>
          <p:cNvPicPr>
            <a:picLocks noChangeAspect="1" noChangeArrowheads="1"/>
          </p:cNvPicPr>
          <p:nvPr/>
        </p:nvPicPr>
        <p:blipFill>
          <a:blip r:embed="rId3" cstate="print"/>
          <a:srcRect/>
          <a:stretch>
            <a:fillRect/>
          </a:stretch>
        </p:blipFill>
        <p:spPr bwMode="auto">
          <a:xfrm>
            <a:off x="857224" y="1500174"/>
            <a:ext cx="7786742"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51</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500034" y="1428736"/>
            <a:ext cx="8501122" cy="4062587"/>
          </a:xfrm>
          <a:prstGeom prst="rect">
            <a:avLst/>
          </a:prstGeom>
        </p:spPr>
        <p:txBody>
          <a:bodyPr wrap="square">
            <a:spAutoFit/>
          </a:bodyPr>
          <a:lstStyle/>
          <a:p>
            <a:pPr lvl="0" algn="just">
              <a:lnSpc>
                <a:spcPct val="150000"/>
              </a:lnSpc>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La présentation des listes et tableaux:</a:t>
            </a:r>
            <a:endParaRPr lang="fr-FR" dirty="0" smtClean="0">
              <a:solidFill>
                <a:srgbClr val="FFC000"/>
              </a:solidFill>
              <a:latin typeface="Cambria" pitchFamily="18" charset="0"/>
            </a:endParaRPr>
          </a:p>
          <a:p>
            <a:pPr algn="just">
              <a:lnSpc>
                <a:spcPct val="150000"/>
              </a:lnSpc>
              <a:spcBef>
                <a:spcPts val="600"/>
              </a:spcBef>
              <a:buClr>
                <a:srgbClr val="FF0000"/>
              </a:buClr>
              <a:buFont typeface="Wingdings" pitchFamily="2" charset="2"/>
              <a:buChar char="q"/>
            </a:pPr>
            <a:r>
              <a:rPr lang="fr-FR" dirty="0" smtClean="0">
                <a:latin typeface="Cambria" pitchFamily="18" charset="0"/>
              </a:rPr>
              <a:t> Attribuer </a:t>
            </a:r>
            <a:r>
              <a:rPr lang="fr-FR" b="1" i="1" dirty="0" smtClean="0">
                <a:latin typeface="Cambria" pitchFamily="18" charset="0"/>
              </a:rPr>
              <a:t>un titre aux listes et aux tableaux :</a:t>
            </a:r>
            <a:r>
              <a:rPr lang="fr-FR" dirty="0" smtClean="0">
                <a:latin typeface="Cambria" pitchFamily="18" charset="0"/>
              </a:rPr>
              <a:t> permet à l’utilisateur de se repérer facilement et rapidement. </a:t>
            </a:r>
          </a:p>
          <a:p>
            <a:pPr algn="just">
              <a:lnSpc>
                <a:spcPct val="150000"/>
              </a:lnSpc>
              <a:spcBef>
                <a:spcPts val="400"/>
              </a:spcBef>
              <a:buClr>
                <a:srgbClr val="FF0000"/>
              </a:buClr>
              <a:buFont typeface="Wingdings" pitchFamily="2" charset="2"/>
              <a:buChar char="q"/>
            </a:pPr>
            <a:r>
              <a:rPr lang="fr-FR" dirty="0" smtClean="0">
                <a:latin typeface="Cambria" pitchFamily="18" charset="0"/>
              </a:rPr>
              <a:t> Si une liste ou un tableau est muni </a:t>
            </a:r>
            <a:r>
              <a:rPr lang="fr-FR" b="1" i="1" dirty="0" smtClean="0">
                <a:latin typeface="Cambria" pitchFamily="18" charset="0"/>
              </a:rPr>
              <a:t>d’un ascenseur </a:t>
            </a:r>
            <a:r>
              <a:rPr lang="fr-FR" dirty="0" smtClean="0">
                <a:latin typeface="Cambria" pitchFamily="18" charset="0"/>
              </a:rPr>
              <a:t>(car sa taille/format ne permet pas de voir l’intégralité de son contenu), alors : </a:t>
            </a:r>
          </a:p>
          <a:p>
            <a:pPr marL="261938" indent="101600" algn="just">
              <a:lnSpc>
                <a:spcPct val="150000"/>
              </a:lnSpc>
              <a:spcBef>
                <a:spcPts val="600"/>
              </a:spcBef>
              <a:buFont typeface="Arial" pitchFamily="34" charset="0"/>
              <a:buChar char="•"/>
            </a:pPr>
            <a:r>
              <a:rPr lang="fr-FR" dirty="0" smtClean="0">
                <a:solidFill>
                  <a:srgbClr val="FFC000"/>
                </a:solidFill>
                <a:latin typeface="Cambria" pitchFamily="18" charset="0"/>
              </a:rPr>
              <a:t>  </a:t>
            </a:r>
            <a:r>
              <a:rPr lang="fr-FR" b="1" i="1" dirty="0" smtClean="0">
                <a:latin typeface="Cambria" pitchFamily="18" charset="0"/>
              </a:rPr>
              <a:t>ascenseur vertical : </a:t>
            </a:r>
            <a:r>
              <a:rPr lang="fr-FR" dirty="0" smtClean="0">
                <a:latin typeface="Cambria" pitchFamily="18" charset="0"/>
              </a:rPr>
              <a:t>les en-têtes de lignes de données doivent défiler mais les en-têtes de colonnes doivent toujours rester visibles;</a:t>
            </a:r>
          </a:p>
          <a:p>
            <a:pPr marL="261938" indent="101600" algn="just">
              <a:lnSpc>
                <a:spcPct val="150000"/>
              </a:lnSpc>
              <a:spcBef>
                <a:spcPts val="600"/>
              </a:spcBef>
              <a:buFont typeface="Arial" pitchFamily="34" charset="0"/>
              <a:buChar char="•"/>
            </a:pPr>
            <a:r>
              <a:rPr lang="fr-FR" dirty="0" smtClean="0">
                <a:solidFill>
                  <a:srgbClr val="FFC000"/>
                </a:solidFill>
                <a:latin typeface="Cambria" pitchFamily="18" charset="0"/>
              </a:rPr>
              <a:t> </a:t>
            </a:r>
            <a:r>
              <a:rPr lang="fr-FR" b="1" i="1" dirty="0" smtClean="0">
                <a:latin typeface="Cambria" pitchFamily="18" charset="0"/>
              </a:rPr>
              <a:t>ascenseur horizontal : </a:t>
            </a:r>
            <a:r>
              <a:rPr lang="fr-FR" dirty="0" smtClean="0">
                <a:latin typeface="Cambria" pitchFamily="18" charset="0"/>
              </a:rPr>
              <a:t>les en-têtes de colonnes doivent défiler mais les en-têtes de lignes de données doivent toujours rester visibles.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52</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500034" y="1428736"/>
            <a:ext cx="8501122" cy="3877985"/>
          </a:xfrm>
          <a:prstGeom prst="rect">
            <a:avLst/>
          </a:prstGeom>
        </p:spPr>
        <p:txBody>
          <a:bodyPr wrap="square">
            <a:spAutoFit/>
          </a:bodyPr>
          <a:lstStyle/>
          <a:p>
            <a:pPr lvl="0" algn="just">
              <a:lnSpc>
                <a:spcPct val="150000"/>
              </a:lnSpc>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La présentation des listes et tableaux:</a:t>
            </a:r>
            <a:endParaRPr lang="fr-FR" dirty="0" smtClean="0">
              <a:solidFill>
                <a:srgbClr val="FFC000"/>
              </a:solidFill>
              <a:latin typeface="Cambria" pitchFamily="18" charset="0"/>
            </a:endParaRPr>
          </a:p>
          <a:p>
            <a:pPr algn="just">
              <a:lnSpc>
                <a:spcPct val="150000"/>
              </a:lnSpc>
              <a:spcBef>
                <a:spcPts val="600"/>
              </a:spcBef>
              <a:buClr>
                <a:srgbClr val="FF0000"/>
              </a:buClr>
              <a:buFont typeface="Wingdings" pitchFamily="2" charset="2"/>
              <a:buChar char="q"/>
            </a:pPr>
            <a:r>
              <a:rPr lang="fr-FR" dirty="0" smtClean="0">
                <a:latin typeface="Cambria" pitchFamily="18" charset="0"/>
              </a:rPr>
              <a:t> Respecter </a:t>
            </a:r>
            <a:r>
              <a:rPr lang="fr-FR" b="1" i="1" dirty="0" smtClean="0">
                <a:latin typeface="Cambria" pitchFamily="18" charset="0"/>
              </a:rPr>
              <a:t>les alignements standards  </a:t>
            </a:r>
            <a:r>
              <a:rPr lang="fr-FR" dirty="0" smtClean="0">
                <a:latin typeface="Cambria" pitchFamily="18" charset="0"/>
              </a:rPr>
              <a:t>: </a:t>
            </a:r>
          </a:p>
          <a:p>
            <a:pPr marL="174625" algn="just">
              <a:lnSpc>
                <a:spcPct val="150000"/>
              </a:lnSpc>
              <a:spcBef>
                <a:spcPts val="600"/>
              </a:spcBef>
            </a:pPr>
            <a:r>
              <a:rPr lang="fr-FR" dirty="0" smtClean="0">
                <a:solidFill>
                  <a:srgbClr val="FFC000"/>
                </a:solidFill>
                <a:latin typeface="Cambria" pitchFamily="18" charset="0"/>
                <a:sym typeface="Symbol"/>
              </a:rPr>
              <a:t></a:t>
            </a:r>
            <a:r>
              <a:rPr lang="fr-FR" dirty="0" smtClean="0">
                <a:solidFill>
                  <a:srgbClr val="FFC000"/>
                </a:solidFill>
                <a:latin typeface="Cambria" pitchFamily="18" charset="0"/>
              </a:rPr>
              <a:t> </a:t>
            </a:r>
            <a:r>
              <a:rPr lang="fr-FR" sz="1700" dirty="0" smtClean="0">
                <a:latin typeface="Cambria" pitchFamily="18" charset="0"/>
              </a:rPr>
              <a:t>libellés en général à gauche; </a:t>
            </a:r>
            <a:r>
              <a:rPr lang="fr-FR" dirty="0" smtClean="0">
                <a:solidFill>
                  <a:srgbClr val="FFC000"/>
                </a:solidFill>
                <a:latin typeface="Cambria" pitchFamily="18" charset="0"/>
              </a:rPr>
              <a:t>=&gt; </a:t>
            </a:r>
            <a:r>
              <a:rPr lang="fr-FR" sz="1700" dirty="0" smtClean="0">
                <a:latin typeface="Cambria" pitchFamily="18" charset="0"/>
              </a:rPr>
              <a:t>numériques à droite; </a:t>
            </a:r>
            <a:r>
              <a:rPr lang="fr-FR" dirty="0" smtClean="0">
                <a:solidFill>
                  <a:srgbClr val="FFC000"/>
                </a:solidFill>
                <a:latin typeface="Cambria" pitchFamily="18" charset="0"/>
              </a:rPr>
              <a:t>=&gt;</a:t>
            </a:r>
            <a:r>
              <a:rPr lang="fr-FR" dirty="0" smtClean="0">
                <a:latin typeface="Cambria" pitchFamily="18" charset="0"/>
              </a:rPr>
              <a:t> </a:t>
            </a:r>
            <a:r>
              <a:rPr lang="fr-FR" sz="1600" dirty="0" smtClean="0">
                <a:latin typeface="Cambria" pitchFamily="18" charset="0"/>
              </a:rPr>
              <a:t>Eviter les alignements. centrés </a:t>
            </a:r>
          </a:p>
          <a:p>
            <a:pPr algn="just">
              <a:lnSpc>
                <a:spcPct val="150000"/>
              </a:lnSpc>
              <a:spcBef>
                <a:spcPts val="600"/>
              </a:spcBef>
              <a:buClr>
                <a:srgbClr val="FF0000"/>
              </a:buClr>
              <a:buFont typeface="Wingdings" pitchFamily="2" charset="2"/>
              <a:buChar char="q"/>
            </a:pPr>
            <a:r>
              <a:rPr lang="fr-FR" dirty="0" smtClean="0">
                <a:latin typeface="Cambria" pitchFamily="18" charset="0"/>
              </a:rPr>
              <a:t> Les colonnes doivent être séparées par un double espace (1 caractère blanc x 2). Si cela ne peut pas être fait, séparer les colonnes par des traits. </a:t>
            </a:r>
          </a:p>
          <a:p>
            <a:pPr algn="just">
              <a:lnSpc>
                <a:spcPct val="150000"/>
              </a:lnSpc>
              <a:spcBef>
                <a:spcPts val="600"/>
              </a:spcBef>
              <a:buClr>
                <a:srgbClr val="FF0000"/>
              </a:buClr>
              <a:buFont typeface="Wingdings" pitchFamily="2" charset="2"/>
              <a:buChar char="q"/>
            </a:pPr>
            <a:r>
              <a:rPr lang="fr-FR" dirty="0" smtClean="0">
                <a:latin typeface="Cambria" pitchFamily="18" charset="0"/>
              </a:rPr>
              <a:t> Organiser les éléments d’un tableau/d’une liste: </a:t>
            </a:r>
          </a:p>
          <a:p>
            <a:pPr marL="261938" algn="just">
              <a:lnSpc>
                <a:spcPct val="150000"/>
              </a:lnSpc>
              <a:spcBef>
                <a:spcPts val="600"/>
              </a:spcBef>
              <a:buFont typeface="Arial" pitchFamily="34" charset="0"/>
              <a:buChar char="•"/>
            </a:pPr>
            <a:r>
              <a:rPr lang="fr-FR" dirty="0" smtClean="0">
                <a:solidFill>
                  <a:srgbClr val="FFC000"/>
                </a:solidFill>
                <a:latin typeface="Cambria" pitchFamily="18" charset="0"/>
              </a:rPr>
              <a:t>  </a:t>
            </a:r>
            <a:r>
              <a:rPr lang="fr-FR" dirty="0" smtClean="0">
                <a:latin typeface="Cambria" pitchFamily="18" charset="0"/>
              </a:rPr>
              <a:t>adopter l’ordre respectant les habitudes de travail de l’utilisateur ; </a:t>
            </a:r>
          </a:p>
          <a:p>
            <a:pPr marL="261938" algn="just">
              <a:lnSpc>
                <a:spcPct val="150000"/>
              </a:lnSpc>
              <a:spcBef>
                <a:spcPts val="600"/>
              </a:spcBef>
              <a:buFont typeface="Arial" pitchFamily="34" charset="0"/>
              <a:buChar char="•"/>
            </a:pPr>
            <a:r>
              <a:rPr lang="fr-FR" dirty="0" smtClean="0">
                <a:solidFill>
                  <a:srgbClr val="FFC000"/>
                </a:solidFill>
                <a:latin typeface="Cambria" pitchFamily="18" charset="0"/>
              </a:rPr>
              <a:t>  </a:t>
            </a:r>
            <a:r>
              <a:rPr lang="fr-FR" dirty="0" smtClean="0">
                <a:latin typeface="Cambria" pitchFamily="18" charset="0"/>
              </a:rPr>
              <a:t>le cas échéant, utiliser l’ordre alphabétique ou numérique. </a:t>
            </a:r>
            <a:endParaRPr lang="fr-FR" b="1" dirty="0" smtClean="0">
              <a:latin typeface="Cambria"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53</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500034" y="1428736"/>
            <a:ext cx="8501122" cy="3724096"/>
          </a:xfrm>
          <a:prstGeom prst="rect">
            <a:avLst/>
          </a:prstGeom>
        </p:spPr>
        <p:txBody>
          <a:bodyPr wrap="square">
            <a:spAutoFit/>
          </a:bodyPr>
          <a:lstStyle/>
          <a:p>
            <a:pPr lvl="0" algn="just">
              <a:lnSpc>
                <a:spcPct val="150000"/>
              </a:lnSpc>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textuels :</a:t>
            </a:r>
            <a:endParaRPr lang="fr-FR" dirty="0" smtClean="0">
              <a:solidFill>
                <a:srgbClr val="FFC000"/>
              </a:solidFill>
              <a:latin typeface="Cambria" pitchFamily="18" charset="0"/>
            </a:endParaRPr>
          </a:p>
          <a:p>
            <a:pPr algn="just">
              <a:lnSpc>
                <a:spcPct val="150000"/>
              </a:lnSpc>
              <a:spcBef>
                <a:spcPts val="600"/>
              </a:spcBef>
              <a:buClr>
                <a:srgbClr val="FF0000"/>
              </a:buClr>
              <a:buFont typeface="Wingdings" pitchFamily="2" charset="2"/>
              <a:buChar char="q"/>
            </a:pPr>
            <a:r>
              <a:rPr lang="fr-FR" dirty="0" smtClean="0">
                <a:latin typeface="Cambria" pitchFamily="18" charset="0"/>
              </a:rPr>
              <a:t> Utiliser le vocabulaire appartenant au domaine d’activité des utilisateurs. </a:t>
            </a:r>
          </a:p>
          <a:p>
            <a:pPr algn="just">
              <a:lnSpc>
                <a:spcPct val="150000"/>
              </a:lnSpc>
              <a:spcBef>
                <a:spcPts val="600"/>
              </a:spcBef>
              <a:buClr>
                <a:srgbClr val="FF0000"/>
              </a:buClr>
              <a:buFont typeface="Wingdings" pitchFamily="2" charset="2"/>
              <a:buChar char="q"/>
            </a:pPr>
            <a:r>
              <a:rPr lang="fr-FR" dirty="0" smtClean="0">
                <a:solidFill>
                  <a:srgbClr val="FFC000"/>
                </a:solidFill>
                <a:latin typeface="Cambria" pitchFamily="18" charset="0"/>
              </a:rPr>
              <a:t> </a:t>
            </a:r>
            <a:r>
              <a:rPr lang="fr-FR" dirty="0" smtClean="0">
                <a:latin typeface="Cambria" pitchFamily="18" charset="0"/>
              </a:rPr>
              <a:t>Utiliser des termes explicites et non ambigus.  Faire des phrases simples, c’est-à-dire facilement compréhensibles par l’opérateur </a:t>
            </a:r>
          </a:p>
          <a:p>
            <a:pPr algn="just">
              <a:lnSpc>
                <a:spcPct val="150000"/>
              </a:lnSpc>
              <a:spcBef>
                <a:spcPts val="600"/>
              </a:spcBef>
              <a:buClr>
                <a:srgbClr val="FF0000"/>
              </a:buClr>
              <a:buFont typeface="Wingdings" pitchFamily="2" charset="2"/>
              <a:buChar char="q"/>
            </a:pPr>
            <a:r>
              <a:rPr lang="fr-FR" dirty="0" smtClean="0">
                <a:solidFill>
                  <a:srgbClr val="FFC000"/>
                </a:solidFill>
                <a:latin typeface="Cambria" pitchFamily="18" charset="0"/>
              </a:rPr>
              <a:t> </a:t>
            </a:r>
            <a:r>
              <a:rPr lang="fr-FR" dirty="0" smtClean="0">
                <a:latin typeface="Cambria" pitchFamily="18" charset="0"/>
              </a:rPr>
              <a:t>Indiquer les unités de mesure utilisées (en abrégé si elles sont connues de l’utilisateur, exemple: Kg pour le poids). </a:t>
            </a:r>
          </a:p>
          <a:p>
            <a:pPr algn="just">
              <a:lnSpc>
                <a:spcPct val="150000"/>
              </a:lnSpc>
              <a:spcBef>
                <a:spcPts val="600"/>
              </a:spcBef>
              <a:buClr>
                <a:srgbClr val="FF0000"/>
              </a:buClr>
              <a:buFont typeface="Wingdings" pitchFamily="2" charset="2"/>
              <a:buChar char="q"/>
            </a:pPr>
            <a:r>
              <a:rPr lang="fr-FR" dirty="0" smtClean="0">
                <a:solidFill>
                  <a:srgbClr val="FFC000"/>
                </a:solidFill>
                <a:latin typeface="Cambria" pitchFamily="18" charset="0"/>
              </a:rPr>
              <a:t> </a:t>
            </a:r>
            <a:r>
              <a:rPr lang="fr-FR" dirty="0" smtClean="0">
                <a:latin typeface="Cambria" pitchFamily="18" charset="0"/>
              </a:rPr>
              <a:t>Eviter d’utiliser des abréviations, sinon, faire attention à fournir chaque fois que c’est possible des abréviations bien choisies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54</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500034" y="1428736"/>
            <a:ext cx="8501122" cy="4308872"/>
          </a:xfrm>
          <a:prstGeom prst="rect">
            <a:avLst/>
          </a:prstGeom>
        </p:spPr>
        <p:txBody>
          <a:bodyPr wrap="square">
            <a:spAutoFit/>
          </a:bodyPr>
          <a:lstStyle/>
          <a:p>
            <a:pPr lvl="0" algn="just">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textuels :</a:t>
            </a:r>
            <a:endParaRPr lang="fr-FR" dirty="0" smtClean="0">
              <a:solidFill>
                <a:srgbClr val="FFC000"/>
              </a:solidFill>
              <a:latin typeface="Cambria" pitchFamily="18" charset="0"/>
            </a:endParaRPr>
          </a:p>
          <a:p>
            <a:pPr algn="just">
              <a:spcBef>
                <a:spcPts val="600"/>
              </a:spcBef>
            </a:pPr>
            <a:r>
              <a:rPr lang="fr-FR" dirty="0" smtClean="0">
                <a:solidFill>
                  <a:srgbClr val="FFC000"/>
                </a:solidFill>
                <a:latin typeface="Cambria" pitchFamily="18" charset="0"/>
              </a:rPr>
              <a:t>- </a:t>
            </a:r>
            <a:r>
              <a:rPr lang="fr-FR" dirty="0" smtClean="0">
                <a:latin typeface="Cambria" pitchFamily="18" charset="0"/>
              </a:rPr>
              <a:t>Désigner toujours un même objet ou une même action par le même libellé. (critère d’homogénéité).</a:t>
            </a:r>
          </a:p>
          <a:p>
            <a:pPr algn="just">
              <a:spcBef>
                <a:spcPts val="600"/>
              </a:spcBef>
              <a:buFontTx/>
              <a:buChar char="-"/>
            </a:pPr>
            <a:r>
              <a:rPr lang="fr-FR" dirty="0" smtClean="0">
                <a:solidFill>
                  <a:srgbClr val="FFC000"/>
                </a:solidFill>
                <a:latin typeface="Cambria" pitchFamily="18" charset="0"/>
              </a:rPr>
              <a:t> </a:t>
            </a:r>
            <a:r>
              <a:rPr lang="fr-FR" dirty="0" smtClean="0">
                <a:latin typeface="Cambria" pitchFamily="18" charset="0"/>
              </a:rPr>
              <a:t>Pour des </a:t>
            </a:r>
            <a:r>
              <a:rPr lang="fr-FR" b="1" i="1" dirty="0" smtClean="0">
                <a:latin typeface="Cambria" pitchFamily="18" charset="0"/>
              </a:rPr>
              <a:t>textes trop longs</a:t>
            </a:r>
            <a:r>
              <a:rPr lang="fr-FR" dirty="0" smtClean="0">
                <a:latin typeface="Cambria" pitchFamily="18" charset="0"/>
              </a:rPr>
              <a:t>, supprimer des parties de texte dans le milieu du libellé et y insérer des points de suspension, conservant ainsi le début et la fin du libellé de l’élément, ou conserver le début du libellé suivi par des points de suspension. </a:t>
            </a:r>
          </a:p>
          <a:p>
            <a:pPr algn="just">
              <a:spcBef>
                <a:spcPts val="600"/>
              </a:spcBef>
            </a:pPr>
            <a:r>
              <a:rPr lang="fr-FR" dirty="0" smtClean="0">
                <a:solidFill>
                  <a:srgbClr val="FFC000"/>
                </a:solidFill>
                <a:latin typeface="Cambria" pitchFamily="18" charset="0"/>
              </a:rPr>
              <a:t>- </a:t>
            </a:r>
            <a:r>
              <a:rPr lang="fr-FR" dirty="0" smtClean="0">
                <a:latin typeface="Cambria" pitchFamily="18" charset="0"/>
              </a:rPr>
              <a:t>Repérer chaque champ, liste, tableau, colonne ou groupe de données par un libellé.</a:t>
            </a:r>
          </a:p>
          <a:p>
            <a:pPr algn="just">
              <a:spcBef>
                <a:spcPts val="600"/>
              </a:spcBef>
            </a:pPr>
            <a:r>
              <a:rPr lang="fr-FR" dirty="0" smtClean="0">
                <a:solidFill>
                  <a:srgbClr val="FFC000"/>
                </a:solidFill>
                <a:latin typeface="Cambria" pitchFamily="18" charset="0"/>
              </a:rPr>
              <a:t>- </a:t>
            </a:r>
            <a:r>
              <a:rPr lang="fr-FR" dirty="0" smtClean="0">
                <a:latin typeface="Cambria" pitchFamily="18" charset="0"/>
              </a:rPr>
              <a:t>On distingue </a:t>
            </a:r>
            <a:r>
              <a:rPr lang="fr-FR" b="1" i="1" dirty="0" smtClean="0">
                <a:latin typeface="Cambria" pitchFamily="18" charset="0"/>
              </a:rPr>
              <a:t>trois grands types de libellés </a:t>
            </a:r>
            <a:r>
              <a:rPr lang="fr-FR" dirty="0" smtClean="0">
                <a:latin typeface="Cambria" pitchFamily="18" charset="0"/>
              </a:rPr>
              <a:t>: </a:t>
            </a:r>
          </a:p>
          <a:p>
            <a:pPr marL="174625" algn="just">
              <a:spcBef>
                <a:spcPts val="600"/>
              </a:spcBef>
              <a:buFont typeface="Arial" pitchFamily="34" charset="0"/>
              <a:buChar char="•"/>
            </a:pPr>
            <a:r>
              <a:rPr lang="fr-FR" dirty="0" smtClean="0">
                <a:solidFill>
                  <a:srgbClr val="FFC000"/>
                </a:solidFill>
                <a:latin typeface="Cambria" pitchFamily="18" charset="0"/>
              </a:rPr>
              <a:t>  </a:t>
            </a:r>
            <a:r>
              <a:rPr lang="fr-FR" i="1" dirty="0" smtClean="0">
                <a:latin typeface="Cambria" pitchFamily="18" charset="0"/>
              </a:rPr>
              <a:t>libellé de champ: </a:t>
            </a:r>
            <a:r>
              <a:rPr lang="fr-FR" dirty="0" smtClean="0">
                <a:latin typeface="Cambria" pitchFamily="18" charset="0"/>
              </a:rPr>
              <a:t>pour identifier une donnée affichée ou à saisir;</a:t>
            </a:r>
          </a:p>
          <a:p>
            <a:pPr marL="174625" algn="just">
              <a:spcBef>
                <a:spcPts val="600"/>
              </a:spcBef>
              <a:buFont typeface="Arial" pitchFamily="34" charset="0"/>
              <a:buChar char="•"/>
            </a:pPr>
            <a:r>
              <a:rPr lang="fr-FR" dirty="0" smtClean="0">
                <a:solidFill>
                  <a:srgbClr val="FFC000"/>
                </a:solidFill>
                <a:latin typeface="Cambria" pitchFamily="18" charset="0"/>
              </a:rPr>
              <a:t>  </a:t>
            </a:r>
            <a:r>
              <a:rPr lang="fr-FR" i="1" dirty="0" smtClean="0">
                <a:latin typeface="Cambria" pitchFamily="18" charset="0"/>
              </a:rPr>
              <a:t>en-tête de colonne: </a:t>
            </a:r>
            <a:r>
              <a:rPr lang="fr-FR" dirty="0" smtClean="0">
                <a:latin typeface="Cambria" pitchFamily="18" charset="0"/>
              </a:rPr>
              <a:t>pour identifier la colonne d’un tableau ou d’une liste ; </a:t>
            </a:r>
          </a:p>
          <a:p>
            <a:pPr marL="174625" algn="just">
              <a:spcBef>
                <a:spcPts val="600"/>
              </a:spcBef>
              <a:buFont typeface="Arial" pitchFamily="34" charset="0"/>
              <a:buChar char="•"/>
            </a:pPr>
            <a:r>
              <a:rPr lang="fr-FR" dirty="0" smtClean="0">
                <a:solidFill>
                  <a:srgbClr val="FFC000"/>
                </a:solidFill>
                <a:latin typeface="Cambria" pitchFamily="18" charset="0"/>
              </a:rPr>
              <a:t>  </a:t>
            </a:r>
            <a:r>
              <a:rPr lang="fr-FR" i="1" dirty="0" smtClean="0">
                <a:latin typeface="Cambria" pitchFamily="18" charset="0"/>
              </a:rPr>
              <a:t>en-tête de groupe: </a:t>
            </a:r>
            <a:r>
              <a:rPr lang="fr-FR" dirty="0" smtClean="0">
                <a:latin typeface="Cambria" pitchFamily="18" charset="0"/>
              </a:rPr>
              <a:t>pour identifier un ensemble de données rassemblées sous la forme d’un groupe. </a:t>
            </a:r>
          </a:p>
          <a:p>
            <a:pPr algn="just">
              <a:spcBef>
                <a:spcPts val="600"/>
              </a:spcBef>
            </a:pPr>
            <a:endParaRPr lang="fr-FR" b="1" dirty="0" smtClean="0">
              <a:latin typeface="Cambr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55</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428596" y="1332305"/>
            <a:ext cx="8715404" cy="5334794"/>
          </a:xfrm>
          <a:prstGeom prst="rect">
            <a:avLst/>
          </a:prstGeom>
        </p:spPr>
        <p:txBody>
          <a:bodyPr wrap="square">
            <a:spAutoFit/>
          </a:bodyPr>
          <a:lstStyle/>
          <a:p>
            <a:pPr lvl="0" algn="just">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graphiques :</a:t>
            </a:r>
            <a:endParaRPr lang="fr-FR" dirty="0" smtClean="0">
              <a:solidFill>
                <a:srgbClr val="FFC000"/>
              </a:solidFill>
              <a:latin typeface="Cambria" pitchFamily="18" charset="0"/>
            </a:endParaRPr>
          </a:p>
          <a:p>
            <a:pPr>
              <a:spcBef>
                <a:spcPts val="600"/>
              </a:spcBef>
            </a:pPr>
            <a:r>
              <a:rPr lang="fr-FR" b="1" i="1" u="sng" dirty="0" smtClean="0">
                <a:solidFill>
                  <a:srgbClr val="FFC000"/>
                </a:solidFill>
                <a:latin typeface="Cambria" pitchFamily="18" charset="0"/>
              </a:rPr>
              <a:t>A) </a:t>
            </a:r>
            <a:r>
              <a:rPr lang="fr-FR" b="1" i="1" u="sng" dirty="0" smtClean="0">
                <a:latin typeface="Cambria" pitchFamily="18" charset="0"/>
              </a:rPr>
              <a:t>La typographie </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Choisir la taille des caractères  pour une meilleure lisibilité : </a:t>
            </a:r>
          </a:p>
          <a:p>
            <a:pPr marL="261938" algn="just">
              <a:spcAft>
                <a:spcPts val="200"/>
              </a:spcAft>
              <a:buFont typeface="Arial" pitchFamily="34" charset="0"/>
              <a:buChar char="•"/>
            </a:pPr>
            <a:r>
              <a:rPr lang="fr-FR" b="1" dirty="0" smtClean="0">
                <a:solidFill>
                  <a:srgbClr val="FFC000"/>
                </a:solidFill>
                <a:latin typeface="Cambria" pitchFamily="18" charset="0"/>
              </a:rPr>
              <a:t> </a:t>
            </a:r>
            <a:r>
              <a:rPr lang="fr-FR" b="1" dirty="0" smtClean="0">
                <a:latin typeface="Cambria" pitchFamily="18" charset="0"/>
              </a:rPr>
              <a:t>taille minimale : 8 points ; des caractères de plus petite taille sont quasiment illisibles ; </a:t>
            </a:r>
          </a:p>
          <a:p>
            <a:pPr marL="261938" algn="just">
              <a:spcAft>
                <a:spcPts val="200"/>
              </a:spcAft>
              <a:buFont typeface="Arial" pitchFamily="34" charset="0"/>
              <a:buChar char="•"/>
            </a:pPr>
            <a:r>
              <a:rPr lang="fr-FR" b="1" dirty="0" smtClean="0">
                <a:solidFill>
                  <a:srgbClr val="FFC000"/>
                </a:solidFill>
                <a:latin typeface="Cambria" pitchFamily="18" charset="0"/>
              </a:rPr>
              <a:t> </a:t>
            </a:r>
            <a:r>
              <a:rPr lang="fr-FR" b="1" dirty="0" smtClean="0">
                <a:latin typeface="Cambria" pitchFamily="18" charset="0"/>
              </a:rPr>
              <a:t>taille maximale : 16 points ; l’utilisation de caractères de plus grande taille gêne la lisibilité. </a:t>
            </a:r>
          </a:p>
          <a:p>
            <a:pPr algn="just">
              <a:spcBef>
                <a:spcPts val="200"/>
              </a:spcBef>
              <a:spcAft>
                <a:spcPts val="200"/>
              </a:spcAft>
            </a:pPr>
            <a:r>
              <a:rPr lang="fr-FR" dirty="0" smtClean="0">
                <a:solidFill>
                  <a:srgbClr val="FFC000"/>
                </a:solidFill>
                <a:latin typeface="Cambria" pitchFamily="18" charset="0"/>
              </a:rPr>
              <a:t>- </a:t>
            </a:r>
            <a:r>
              <a:rPr lang="fr-FR" dirty="0" smtClean="0">
                <a:latin typeface="Cambria" pitchFamily="18" charset="0"/>
              </a:rPr>
              <a:t>Choisir la police de caractères en fonction de critères de lisibilité (éviter l’italique). </a:t>
            </a:r>
          </a:p>
          <a:p>
            <a:pPr algn="just">
              <a:spcBef>
                <a:spcPts val="200"/>
              </a:spcBef>
              <a:spcAft>
                <a:spcPts val="200"/>
              </a:spcAft>
              <a:buFontTx/>
              <a:buChar char="-"/>
            </a:pPr>
            <a:r>
              <a:rPr lang="fr-FR" dirty="0" smtClean="0">
                <a:latin typeface="Cambria" pitchFamily="18" charset="0"/>
              </a:rPr>
              <a:t>Eviter d’utiliser plus de trois polices de caractères différentes dans une même fenêtre ou sur plusieurs fenêtres affichées simultanément.</a:t>
            </a:r>
          </a:p>
          <a:p>
            <a:pPr algn="just"/>
            <a:r>
              <a:rPr lang="fr-FR" dirty="0" smtClean="0">
                <a:solidFill>
                  <a:srgbClr val="FFC000"/>
                </a:solidFill>
                <a:latin typeface="Cambria" pitchFamily="18" charset="0"/>
              </a:rPr>
              <a:t>- </a:t>
            </a:r>
            <a:r>
              <a:rPr lang="fr-FR" dirty="0" smtClean="0">
                <a:latin typeface="Cambria" pitchFamily="18" charset="0"/>
              </a:rPr>
              <a:t>Utiliser une seule </a:t>
            </a:r>
            <a:r>
              <a:rPr lang="fr-FR" b="1" dirty="0" smtClean="0">
                <a:latin typeface="Cambria" pitchFamily="18" charset="0"/>
              </a:rPr>
              <a:t>police</a:t>
            </a:r>
            <a:r>
              <a:rPr lang="fr-FR" b="1" i="1" dirty="0" smtClean="0">
                <a:latin typeface="Cambria" pitchFamily="18" charset="0"/>
              </a:rPr>
              <a:t> de caractères dans un champ. </a:t>
            </a:r>
            <a:r>
              <a:rPr lang="fr-FR" dirty="0" smtClean="0">
                <a:latin typeface="Cambria" pitchFamily="18" charset="0"/>
              </a:rPr>
              <a:t>Toutefois, il est possible d’utiliser </a:t>
            </a:r>
            <a:r>
              <a:rPr lang="fr-FR" b="1" i="1" dirty="0" smtClean="0">
                <a:latin typeface="Cambria" pitchFamily="18" charset="0"/>
              </a:rPr>
              <a:t>des codages particuliers </a:t>
            </a:r>
            <a:r>
              <a:rPr lang="fr-FR" dirty="0" smtClean="0">
                <a:latin typeface="Cambria" pitchFamily="18" charset="0"/>
              </a:rPr>
              <a:t>(police différente, couleur, italique, gras, souligné...) pour </a:t>
            </a:r>
            <a:r>
              <a:rPr lang="fr-FR" b="1" i="1" dirty="0" smtClean="0">
                <a:latin typeface="Cambria" pitchFamily="18" charset="0"/>
              </a:rPr>
              <a:t>différencier certains textes tels que des mots clés, des liens, des libellés de champs de saisie obligatoire, etc. </a:t>
            </a:r>
          </a:p>
          <a:p>
            <a:pPr algn="just"/>
            <a:r>
              <a:rPr lang="fr-FR" dirty="0" smtClean="0">
                <a:solidFill>
                  <a:srgbClr val="FFC000"/>
                </a:solidFill>
                <a:latin typeface="Cambria" pitchFamily="18" charset="0"/>
              </a:rPr>
              <a:t>- </a:t>
            </a:r>
            <a:r>
              <a:rPr lang="fr-FR" dirty="0" smtClean="0">
                <a:latin typeface="Cambria" pitchFamily="18" charset="0"/>
              </a:rPr>
              <a:t>Pour tous les libellés (champs de saisie et champs d’affichage, option de menu, boutons d’option, titre, etc.) utiliser une majuscule à l’initiale. Ne mettre donc en majuscule que la première lettre du premier mot du libellé et aucun autre mot de ce libellé. </a:t>
            </a:r>
            <a:endParaRPr lang="fr-FR" b="1" dirty="0" smtClean="0">
              <a:latin typeface="Cambri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56</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428596" y="1332305"/>
            <a:ext cx="8715404" cy="4124206"/>
          </a:xfrm>
          <a:prstGeom prst="rect">
            <a:avLst/>
          </a:prstGeom>
        </p:spPr>
        <p:txBody>
          <a:bodyPr wrap="square">
            <a:spAutoFit/>
          </a:bodyPr>
          <a:lstStyle/>
          <a:p>
            <a:pPr lvl="0" algn="just">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graphiques :</a:t>
            </a:r>
            <a:endParaRPr lang="fr-FR" dirty="0" smtClean="0">
              <a:solidFill>
                <a:srgbClr val="FFC000"/>
              </a:solidFill>
              <a:latin typeface="Cambria" pitchFamily="18" charset="0"/>
            </a:endParaRPr>
          </a:p>
          <a:p>
            <a:pPr>
              <a:spcBef>
                <a:spcPts val="600"/>
              </a:spcBef>
            </a:pPr>
            <a:r>
              <a:rPr lang="fr-FR" b="1" i="1" u="sng" dirty="0" smtClean="0">
                <a:solidFill>
                  <a:srgbClr val="FFC000"/>
                </a:solidFill>
                <a:latin typeface="Cambria" pitchFamily="18" charset="0"/>
              </a:rPr>
              <a:t>B) </a:t>
            </a:r>
            <a:r>
              <a:rPr lang="fr-FR" b="1" i="1" u="sng" dirty="0" smtClean="0">
                <a:latin typeface="Cambria" pitchFamily="18" charset="0"/>
              </a:rPr>
              <a:t>La couleur</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La couleur peut être employée pour </a:t>
            </a:r>
            <a:r>
              <a:rPr lang="fr-FR" b="1" i="1" dirty="0" smtClean="0">
                <a:latin typeface="Cambria" pitchFamily="18" charset="0"/>
              </a:rPr>
              <a:t>coder visuellement l’information et obtenir une meilleur lisibilité de la compréhension de cette information </a:t>
            </a:r>
            <a:r>
              <a:rPr lang="fr-FR" dirty="0" smtClean="0">
                <a:latin typeface="Cambria" pitchFamily="18" charset="0"/>
              </a:rPr>
              <a:t>: </a:t>
            </a:r>
            <a:r>
              <a:rPr lang="fr-FR" b="1" i="1" dirty="0" smtClean="0">
                <a:latin typeface="Cambria" pitchFamily="18" charset="0"/>
              </a:rPr>
              <a:t>différenciation et identification des informations affichées</a:t>
            </a:r>
            <a:r>
              <a:rPr lang="fr-FR" dirty="0" smtClean="0">
                <a:latin typeface="Cambria" pitchFamily="18" charset="0"/>
              </a:rPr>
              <a:t>. (exemple le rouge pour indiquer que l’information est en exécution). </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La couleur ne doit pas être le seul moyen utilisé pour communiquer de l’information et ne devrait pas être le seul élément qui distingue deux objets : il doit y avoir d’autres indicateurs (libellés, forme, disposition). </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Appliquer ce principe tout en tenant compte des utilisateurs daltoniens (confusion de couleur : jaune en bleu) ou achromates (vision en gris) mais aussi pour les écrans monochromes (avec une seule couleur même si ces derniers sont « rares » !) </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Choisir les couleurs en gardant à l’esprit que l’objectif est de faciliter </a:t>
            </a:r>
            <a:r>
              <a:rPr lang="fr-FR" b="1" i="1" dirty="0" smtClean="0">
                <a:latin typeface="Cambria" pitchFamily="18" charset="0"/>
              </a:rPr>
              <a:t>la lisibilité des informations affichées.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57</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428596" y="1332305"/>
            <a:ext cx="8715404" cy="4478149"/>
          </a:xfrm>
          <a:prstGeom prst="rect">
            <a:avLst/>
          </a:prstGeom>
        </p:spPr>
        <p:txBody>
          <a:bodyPr wrap="square">
            <a:spAutoFit/>
          </a:bodyPr>
          <a:lstStyle/>
          <a:p>
            <a:pPr lvl="0" algn="just">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graphiques :</a:t>
            </a:r>
            <a:endParaRPr lang="fr-FR" dirty="0" smtClean="0">
              <a:solidFill>
                <a:srgbClr val="FFC000"/>
              </a:solidFill>
              <a:latin typeface="Cambria" pitchFamily="18" charset="0"/>
            </a:endParaRPr>
          </a:p>
          <a:p>
            <a:pPr>
              <a:spcBef>
                <a:spcPts val="600"/>
              </a:spcBef>
            </a:pPr>
            <a:r>
              <a:rPr lang="fr-FR" b="1" i="1" u="sng" dirty="0" smtClean="0">
                <a:solidFill>
                  <a:srgbClr val="FFC000"/>
                </a:solidFill>
                <a:latin typeface="Cambria" pitchFamily="18" charset="0"/>
              </a:rPr>
              <a:t>B) </a:t>
            </a:r>
            <a:r>
              <a:rPr lang="fr-FR" b="1" i="1" u="sng" dirty="0" smtClean="0">
                <a:latin typeface="Cambria" pitchFamily="18" charset="0"/>
              </a:rPr>
              <a:t>La couleur</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Respecter les règles d’association conventionnelles entre la couleur et sa signification: </a:t>
            </a:r>
          </a:p>
          <a:p>
            <a:pPr marL="174625" algn="just">
              <a:spcAft>
                <a:spcPts val="200"/>
              </a:spcAft>
              <a:buFont typeface="Arial" pitchFamily="34" charset="0"/>
              <a:buChar char="•"/>
            </a:pPr>
            <a:r>
              <a:rPr lang="fr-FR" dirty="0" smtClean="0">
                <a:solidFill>
                  <a:srgbClr val="FFC000"/>
                </a:solidFill>
                <a:latin typeface="Cambria" pitchFamily="18" charset="0"/>
              </a:rPr>
              <a:t> </a:t>
            </a:r>
            <a:r>
              <a:rPr lang="fr-FR" b="1" i="1" dirty="0" smtClean="0">
                <a:solidFill>
                  <a:srgbClr val="00B050"/>
                </a:solidFill>
                <a:latin typeface="Cambria" pitchFamily="18" charset="0"/>
              </a:rPr>
              <a:t>vert</a:t>
            </a:r>
            <a:r>
              <a:rPr lang="fr-FR" dirty="0" smtClean="0">
                <a:solidFill>
                  <a:srgbClr val="FFC000"/>
                </a:solidFill>
                <a:latin typeface="Cambria" pitchFamily="18" charset="0"/>
              </a:rPr>
              <a:t> </a:t>
            </a:r>
            <a:r>
              <a:rPr lang="fr-FR" dirty="0" smtClean="0">
                <a:latin typeface="Cambria" pitchFamily="18" charset="0"/>
              </a:rPr>
              <a:t>: signifie que tout se passe correctement;</a:t>
            </a:r>
          </a:p>
          <a:p>
            <a:pPr marL="174625" algn="just">
              <a:spcAft>
                <a:spcPts val="200"/>
              </a:spcAft>
              <a:buFont typeface="Arial" pitchFamily="34" charset="0"/>
              <a:buChar char="•"/>
            </a:pPr>
            <a:r>
              <a:rPr lang="fr-FR" dirty="0" smtClean="0">
                <a:solidFill>
                  <a:srgbClr val="E6AF00"/>
                </a:solidFill>
                <a:latin typeface="Cambria" pitchFamily="18" charset="0"/>
              </a:rPr>
              <a:t> </a:t>
            </a:r>
            <a:r>
              <a:rPr lang="fr-FR" dirty="0" smtClean="0">
                <a:solidFill>
                  <a:srgbClr val="FFFF00"/>
                </a:solidFill>
                <a:latin typeface="Cambria" pitchFamily="18" charset="0"/>
              </a:rPr>
              <a:t> </a:t>
            </a:r>
            <a:r>
              <a:rPr lang="fr-FR" b="1" dirty="0" smtClean="0">
                <a:solidFill>
                  <a:srgbClr val="FFFF00"/>
                </a:solidFill>
                <a:latin typeface="Cambria" pitchFamily="18" charset="0"/>
              </a:rPr>
              <a:t>jaune </a:t>
            </a:r>
            <a:r>
              <a:rPr lang="fr-FR" b="1" dirty="0" smtClean="0">
                <a:latin typeface="Cambria" pitchFamily="18" charset="0"/>
              </a:rPr>
              <a:t>ou </a:t>
            </a:r>
            <a:r>
              <a:rPr lang="fr-FR" b="1" dirty="0" smtClean="0">
                <a:solidFill>
                  <a:srgbClr val="FFC000"/>
                </a:solidFill>
                <a:latin typeface="Cambria" pitchFamily="18" charset="0"/>
              </a:rPr>
              <a:t>orange </a:t>
            </a:r>
            <a:r>
              <a:rPr lang="fr-FR" dirty="0" smtClean="0">
                <a:latin typeface="Cambria" pitchFamily="18" charset="0"/>
              </a:rPr>
              <a:t>: attention, vigilance;</a:t>
            </a:r>
          </a:p>
          <a:p>
            <a:pPr marL="174625" algn="just">
              <a:spcAft>
                <a:spcPts val="200"/>
              </a:spcAft>
              <a:buFont typeface="Arial" pitchFamily="34" charset="0"/>
              <a:buChar char="•"/>
            </a:pPr>
            <a:r>
              <a:rPr lang="fr-FR" dirty="0" smtClean="0">
                <a:solidFill>
                  <a:srgbClr val="FFC000"/>
                </a:solidFill>
                <a:latin typeface="Cambria" pitchFamily="18" charset="0"/>
              </a:rPr>
              <a:t>  </a:t>
            </a:r>
            <a:r>
              <a:rPr lang="fr-FR" dirty="0" smtClean="0">
                <a:solidFill>
                  <a:srgbClr val="FF0000"/>
                </a:solidFill>
                <a:latin typeface="Cambria" pitchFamily="18" charset="0"/>
              </a:rPr>
              <a:t>rouge:</a:t>
            </a:r>
            <a:r>
              <a:rPr lang="fr-FR" dirty="0" smtClean="0">
                <a:solidFill>
                  <a:srgbClr val="FFC000"/>
                </a:solidFill>
                <a:latin typeface="Cambria" pitchFamily="18" charset="0"/>
              </a:rPr>
              <a:t> </a:t>
            </a:r>
            <a:r>
              <a:rPr lang="fr-FR" dirty="0" smtClean="0">
                <a:latin typeface="Cambria" pitchFamily="18" charset="0"/>
              </a:rPr>
              <a:t>alerte, danger, interruption. </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Eviter d’utiliser plus de 5 ou 6 couleurs différentes dans une même fenêtre (mais également au sein d’une même application). Au delà de 5 ou 6, cela entraîne une surcharge visuelle et l’utilisateur éprouve des difficultés à saisir le rôle joué par la couleur au sein de l’application. </a:t>
            </a:r>
          </a:p>
          <a:p>
            <a:pPr algn="just">
              <a:spcAft>
                <a:spcPts val="200"/>
              </a:spcAft>
            </a:pPr>
            <a:r>
              <a:rPr lang="fr-FR" dirty="0" smtClean="0">
                <a:solidFill>
                  <a:srgbClr val="FFC000"/>
                </a:solidFill>
                <a:latin typeface="Cambria" pitchFamily="18" charset="0"/>
              </a:rPr>
              <a:t>- </a:t>
            </a:r>
            <a:r>
              <a:rPr lang="fr-FR" dirty="0" smtClean="0">
                <a:latin typeface="Cambria" pitchFamily="18" charset="0"/>
              </a:rPr>
              <a:t>Concernant les états sur les imprimantes noir et blanc : s’assurer que chaque couleur reste visible sur les impressions (il doit y avoir correspondance entre les couleurs qui apparaissent à l’écran et les niveaux de gris des sorties papier ; si le nombre de niveaux de gris disponible est insuffisant, prévoir des hachures). </a:t>
            </a:r>
          </a:p>
          <a:p>
            <a:pPr algn="just">
              <a:spcAft>
                <a:spcPts val="200"/>
              </a:spcAft>
            </a:pPr>
            <a:endParaRPr lang="fr-FR" b="1" i="1" dirty="0" smtClean="0">
              <a:latin typeface="Cambr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58</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428596" y="1332305"/>
            <a:ext cx="8715404" cy="4196020"/>
          </a:xfrm>
          <a:prstGeom prst="rect">
            <a:avLst/>
          </a:prstGeom>
        </p:spPr>
        <p:txBody>
          <a:bodyPr wrap="square">
            <a:spAutoFit/>
          </a:bodyPr>
          <a:lstStyle/>
          <a:p>
            <a:pPr lvl="0" algn="just">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graphiques :</a:t>
            </a:r>
            <a:endParaRPr lang="fr-FR" dirty="0" smtClean="0">
              <a:solidFill>
                <a:srgbClr val="FFC000"/>
              </a:solidFill>
              <a:latin typeface="Cambria" pitchFamily="18" charset="0"/>
            </a:endParaRPr>
          </a:p>
          <a:p>
            <a:pPr>
              <a:spcBef>
                <a:spcPts val="600"/>
              </a:spcBef>
            </a:pPr>
            <a:r>
              <a:rPr lang="fr-FR" b="1" i="1" u="sng" dirty="0" smtClean="0">
                <a:solidFill>
                  <a:srgbClr val="FFC000"/>
                </a:solidFill>
                <a:latin typeface="Cambria" pitchFamily="18" charset="0"/>
              </a:rPr>
              <a:t>C) </a:t>
            </a:r>
            <a:r>
              <a:rPr lang="fr-FR" b="1" i="1" u="sng" dirty="0" smtClean="0">
                <a:latin typeface="Cambria" pitchFamily="18" charset="0"/>
              </a:rPr>
              <a:t>Les icônes</a:t>
            </a:r>
          </a:p>
          <a:p>
            <a:pPr algn="just"/>
            <a:r>
              <a:rPr lang="fr-FR" dirty="0" smtClean="0">
                <a:solidFill>
                  <a:srgbClr val="FFC000"/>
                </a:solidFill>
                <a:latin typeface="Cambria" pitchFamily="18" charset="0"/>
              </a:rPr>
              <a:t>- </a:t>
            </a:r>
            <a:r>
              <a:rPr lang="fr-FR" dirty="0" smtClean="0">
                <a:latin typeface="Cambria" pitchFamily="18" charset="0"/>
              </a:rPr>
              <a:t>Les</a:t>
            </a:r>
            <a:r>
              <a:rPr lang="fr-FR" b="1" i="1" dirty="0" smtClean="0">
                <a:latin typeface="Cambria" pitchFamily="18" charset="0"/>
              </a:rPr>
              <a:t> icones </a:t>
            </a:r>
            <a:r>
              <a:rPr lang="fr-FR" dirty="0" smtClean="0">
                <a:latin typeface="Cambria" pitchFamily="18" charset="0"/>
              </a:rPr>
              <a:t>peuvent avoir deux fonctions : </a:t>
            </a:r>
          </a:p>
          <a:p>
            <a:pPr marL="261938" indent="101600" algn="just">
              <a:buFont typeface="Arial" pitchFamily="34" charset="0"/>
              <a:buChar char="•"/>
            </a:pPr>
            <a:r>
              <a:rPr lang="fr-FR" dirty="0" smtClean="0">
                <a:solidFill>
                  <a:srgbClr val="E6AF00"/>
                </a:solidFill>
                <a:latin typeface="Cambria" pitchFamily="18" charset="0"/>
              </a:rPr>
              <a:t> </a:t>
            </a:r>
            <a:r>
              <a:rPr lang="fr-FR" dirty="0" smtClean="0">
                <a:latin typeface="Cambria" pitchFamily="18" charset="0"/>
              </a:rPr>
              <a:t>aider à identifier la nature d’une information, sous forme d’icône;</a:t>
            </a:r>
          </a:p>
          <a:p>
            <a:pPr marL="261938" indent="101600" algn="just">
              <a:buFont typeface="Arial" pitchFamily="34" charset="0"/>
              <a:buChar char="•"/>
            </a:pPr>
            <a:r>
              <a:rPr lang="fr-FR" dirty="0" smtClean="0">
                <a:solidFill>
                  <a:srgbClr val="E6AF00"/>
                </a:solidFill>
                <a:latin typeface="Cambria" pitchFamily="18" charset="0"/>
              </a:rPr>
              <a:t> </a:t>
            </a:r>
            <a:r>
              <a:rPr lang="fr-FR" dirty="0" smtClean="0">
                <a:latin typeface="Cambria" pitchFamily="18" charset="0"/>
              </a:rPr>
              <a:t>représenter une action par une icone associée à un bouton de commande. Exemple: </a:t>
            </a:r>
            <a:r>
              <a:rPr lang="fr-FR" b="1" i="1" dirty="0" smtClean="0">
                <a:latin typeface="Cambria" pitchFamily="18" charset="0"/>
              </a:rPr>
              <a:t>l’icone loupe (ou jumelles) est associé au bouton de commande &lt;Rechercher&gt;. </a:t>
            </a:r>
          </a:p>
          <a:p>
            <a:pPr algn="just">
              <a:spcBef>
                <a:spcPts val="600"/>
              </a:spcBef>
            </a:pPr>
            <a:r>
              <a:rPr lang="fr-FR" dirty="0" smtClean="0">
                <a:solidFill>
                  <a:srgbClr val="E6AF00"/>
                </a:solidFill>
                <a:latin typeface="Cambria" pitchFamily="18" charset="0"/>
              </a:rPr>
              <a:t>- </a:t>
            </a:r>
            <a:r>
              <a:rPr lang="fr-FR" dirty="0" smtClean="0">
                <a:latin typeface="Cambria" pitchFamily="18" charset="0"/>
              </a:rPr>
              <a:t>Attention, les </a:t>
            </a:r>
            <a:r>
              <a:rPr lang="fr-FR" b="1" i="1" dirty="0" smtClean="0">
                <a:latin typeface="Cambria" pitchFamily="18" charset="0"/>
              </a:rPr>
              <a:t>icones utilisées doivent être représentatives de l’action ou du concept que l’on souhaite représenter, autrement dit elles doivent être explicites. </a:t>
            </a:r>
          </a:p>
          <a:p>
            <a:endParaRPr lang="fr-FR" sz="1050" dirty="0" smtClean="0">
              <a:solidFill>
                <a:srgbClr val="000000"/>
              </a:solidFill>
            </a:endParaRPr>
          </a:p>
          <a:p>
            <a:endParaRPr lang="fr-FR" sz="1050" dirty="0" smtClean="0"/>
          </a:p>
          <a:p>
            <a:pPr algn="just">
              <a:spcAft>
                <a:spcPts val="200"/>
              </a:spcAft>
            </a:pPr>
            <a:r>
              <a:rPr lang="fr-FR" b="1" i="1" dirty="0" smtClean="0">
                <a:solidFill>
                  <a:srgbClr val="E6AF00"/>
                </a:solidFill>
                <a:latin typeface="Cambria" pitchFamily="18" charset="0"/>
              </a:rPr>
              <a:t>- </a:t>
            </a:r>
            <a:r>
              <a:rPr lang="fr-FR" dirty="0" smtClean="0">
                <a:latin typeface="Cambria" pitchFamily="18" charset="0"/>
              </a:rPr>
              <a:t>Respecter</a:t>
            </a:r>
            <a:r>
              <a:rPr lang="fr-FR" b="1" i="1" dirty="0" smtClean="0">
                <a:latin typeface="Cambria" pitchFamily="18" charset="0"/>
              </a:rPr>
              <a:t> l’homogénéité des icônes : </a:t>
            </a:r>
            <a:r>
              <a:rPr lang="fr-FR" dirty="0" smtClean="0">
                <a:latin typeface="Cambria" pitchFamily="18" charset="0"/>
              </a:rPr>
              <a:t>quand une icône est utilisée pour représenter une signification ou un concept, alors la conserver pour l’ensemble de l’application. Autrement dit, ne pas utiliser deux ou plusieurs icones différentes pour désigner une seule et même action ou un seul et même concept. </a:t>
            </a:r>
          </a:p>
          <a:p>
            <a:pPr algn="just">
              <a:spcAft>
                <a:spcPts val="200"/>
              </a:spcAft>
            </a:pPr>
            <a:endParaRPr lang="fr-FR" b="1" i="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59</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428596" y="1332305"/>
            <a:ext cx="4929222" cy="3493264"/>
          </a:xfrm>
          <a:prstGeom prst="rect">
            <a:avLst/>
          </a:prstGeom>
        </p:spPr>
        <p:txBody>
          <a:bodyPr wrap="square">
            <a:spAutoFit/>
          </a:bodyPr>
          <a:lstStyle/>
          <a:p>
            <a:pPr lvl="0" algn="just">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graphiques :</a:t>
            </a:r>
            <a:endParaRPr lang="fr-FR" dirty="0" smtClean="0">
              <a:solidFill>
                <a:srgbClr val="FFC000"/>
              </a:solidFill>
              <a:latin typeface="Cambria" pitchFamily="18" charset="0"/>
            </a:endParaRPr>
          </a:p>
          <a:p>
            <a:pPr>
              <a:spcBef>
                <a:spcPts val="600"/>
              </a:spcBef>
            </a:pPr>
            <a:r>
              <a:rPr lang="fr-FR" b="1" i="1" u="sng" dirty="0" smtClean="0">
                <a:solidFill>
                  <a:srgbClr val="FFC000"/>
                </a:solidFill>
                <a:latin typeface="Cambria" pitchFamily="18" charset="0"/>
              </a:rPr>
              <a:t>D) </a:t>
            </a:r>
            <a:r>
              <a:rPr lang="fr-FR" b="1" i="1" u="sng" dirty="0" smtClean="0">
                <a:latin typeface="Cambria" pitchFamily="18" charset="0"/>
              </a:rPr>
              <a:t>Utilisation des onglets</a:t>
            </a:r>
          </a:p>
          <a:p>
            <a:r>
              <a:rPr lang="fr-FR" dirty="0" smtClean="0">
                <a:solidFill>
                  <a:srgbClr val="FFC000"/>
                </a:solidFill>
                <a:latin typeface="Cambria" pitchFamily="18" charset="0"/>
              </a:rPr>
              <a:t>-  </a:t>
            </a:r>
            <a:r>
              <a:rPr lang="fr-FR" dirty="0" smtClean="0">
                <a:latin typeface="Cambria" pitchFamily="18" charset="0"/>
              </a:rPr>
              <a:t>L’utilisation des onglets permettent d’éviter</a:t>
            </a:r>
            <a:r>
              <a:rPr lang="fr-FR" dirty="0" smtClean="0">
                <a:solidFill>
                  <a:srgbClr val="FFC000"/>
                </a:solidFill>
                <a:latin typeface="Cambria" pitchFamily="18" charset="0"/>
              </a:rPr>
              <a:t>  </a:t>
            </a:r>
            <a:r>
              <a:rPr lang="fr-FR" b="1" dirty="0" smtClean="0">
                <a:solidFill>
                  <a:srgbClr val="FFC000"/>
                </a:solidFill>
                <a:latin typeface="Cambria" pitchFamily="18" charset="0"/>
              </a:rPr>
              <a:t>des</a:t>
            </a:r>
            <a:r>
              <a:rPr lang="fr-FR" b="1" dirty="0" smtClean="0">
                <a:latin typeface="Cambria" pitchFamily="18" charset="0"/>
              </a:rPr>
              <a:t> successions de boîtes de dialogue ou un trop grand nombre de boutons. </a:t>
            </a:r>
          </a:p>
          <a:p>
            <a:r>
              <a:rPr lang="fr-FR" b="1" dirty="0" smtClean="0">
                <a:solidFill>
                  <a:srgbClr val="FFC000"/>
                </a:solidFill>
                <a:latin typeface="Cambria" pitchFamily="18" charset="0"/>
              </a:rPr>
              <a:t>- </a:t>
            </a:r>
            <a:r>
              <a:rPr lang="fr-FR" dirty="0" smtClean="0">
                <a:latin typeface="Cambria" pitchFamily="18" charset="0"/>
              </a:rPr>
              <a:t>Eviter d’utiliser plus d’une rangée d’onglets, car la manipulation de 2 ou 3 rangées d’onglets est complexe (Max 3). </a:t>
            </a:r>
          </a:p>
          <a:p>
            <a:r>
              <a:rPr lang="fr-FR" b="1" dirty="0" smtClean="0">
                <a:solidFill>
                  <a:srgbClr val="FFC000"/>
                </a:solidFill>
                <a:latin typeface="Cambria" pitchFamily="18" charset="0"/>
              </a:rPr>
              <a:t>- </a:t>
            </a:r>
            <a:r>
              <a:rPr lang="fr-FR" dirty="0" smtClean="0">
                <a:latin typeface="Cambria" pitchFamily="18" charset="0"/>
              </a:rPr>
              <a:t>Centrer les libellés des onglets et les afficher sur une seule ligne. </a:t>
            </a:r>
          </a:p>
          <a:p>
            <a:r>
              <a:rPr lang="fr-FR" b="1" dirty="0" smtClean="0">
                <a:solidFill>
                  <a:srgbClr val="FFC000"/>
                </a:solidFill>
                <a:latin typeface="Cambria" pitchFamily="18" charset="0"/>
              </a:rPr>
              <a:t>- </a:t>
            </a:r>
            <a:r>
              <a:rPr lang="fr-FR" dirty="0" smtClean="0">
                <a:latin typeface="Cambria" pitchFamily="18" charset="0"/>
              </a:rPr>
              <a:t>Aligner les languettes des onglets à gauche et les accoler les unes aux autres. </a:t>
            </a:r>
            <a:endParaRPr lang="fr-FR" dirty="0" smtClean="0"/>
          </a:p>
        </p:txBody>
      </p:sp>
      <p:pic>
        <p:nvPicPr>
          <p:cNvPr id="1026" name="Picture 2"/>
          <p:cNvPicPr>
            <a:picLocks noChangeAspect="1" noChangeArrowheads="1"/>
          </p:cNvPicPr>
          <p:nvPr/>
        </p:nvPicPr>
        <p:blipFill>
          <a:blip r:embed="rId3" cstate="print"/>
          <a:srcRect/>
          <a:stretch>
            <a:fillRect/>
          </a:stretch>
        </p:blipFill>
        <p:spPr bwMode="auto">
          <a:xfrm>
            <a:off x="5143504" y="1285860"/>
            <a:ext cx="4000496" cy="3643338"/>
          </a:xfrm>
          <a:prstGeom prst="rect">
            <a:avLst/>
          </a:prstGeom>
          <a:noFill/>
          <a:ln w="9525">
            <a:noFill/>
            <a:miter lim="800000"/>
            <a:headEnd/>
            <a:tailEnd/>
          </a:ln>
          <a:effectLst/>
        </p:spPr>
      </p:pic>
      <p:sp>
        <p:nvSpPr>
          <p:cNvPr id="12" name="Rectangle 11"/>
          <p:cNvSpPr/>
          <p:nvPr/>
        </p:nvSpPr>
        <p:spPr>
          <a:xfrm>
            <a:off x="357158" y="4643446"/>
            <a:ext cx="8572560" cy="2031325"/>
          </a:xfrm>
          <a:prstGeom prst="rect">
            <a:avLst/>
          </a:prstGeom>
        </p:spPr>
        <p:txBody>
          <a:bodyPr wrap="square">
            <a:spAutoFit/>
          </a:bodyPr>
          <a:lstStyle/>
          <a:p>
            <a:pPr lvl="0" algn="just"/>
            <a:endParaRPr lang="fr-FR" b="1" i="1" u="sng" dirty="0" smtClean="0">
              <a:latin typeface="Cambria" pitchFamily="18" charset="0"/>
            </a:endParaRPr>
          </a:p>
          <a:p>
            <a:pPr algn="just"/>
            <a:r>
              <a:rPr lang="fr-FR" dirty="0" smtClean="0">
                <a:solidFill>
                  <a:srgbClr val="FFC000"/>
                </a:solidFill>
                <a:latin typeface="Cambria" pitchFamily="18" charset="0"/>
              </a:rPr>
              <a:t>- </a:t>
            </a:r>
            <a:r>
              <a:rPr lang="fr-FR" dirty="0" smtClean="0">
                <a:latin typeface="Cambria" pitchFamily="18" charset="0"/>
              </a:rPr>
              <a:t>Quand le principe des onglets est utilisé, si ces derniers sont liés (dépendants), les </a:t>
            </a:r>
            <a:r>
              <a:rPr lang="fr-FR" b="1" i="1" dirty="0" smtClean="0">
                <a:latin typeface="Cambria" pitchFamily="18" charset="0"/>
              </a:rPr>
              <a:t>boutons &lt;OK&gt; et &lt;Annuler&gt; doivent être placés en dehors de l’onglet. </a:t>
            </a:r>
          </a:p>
          <a:p>
            <a:pPr algn="just"/>
            <a:r>
              <a:rPr lang="fr-FR" dirty="0" smtClean="0">
                <a:solidFill>
                  <a:srgbClr val="E6AF00"/>
                </a:solidFill>
                <a:latin typeface="Cambria" pitchFamily="18" charset="0"/>
              </a:rPr>
              <a:t>- </a:t>
            </a:r>
            <a:r>
              <a:rPr lang="fr-FR" dirty="0" smtClean="0">
                <a:latin typeface="Cambria" pitchFamily="18" charset="0"/>
              </a:rPr>
              <a:t>Si les onglets sont indépendants, </a:t>
            </a:r>
            <a:r>
              <a:rPr lang="fr-FR" b="1" i="1" dirty="0" smtClean="0">
                <a:latin typeface="Cambria" pitchFamily="18" charset="0"/>
              </a:rPr>
              <a:t>ces boutons doivent être placés sur chacun des onglets </a:t>
            </a:r>
            <a:r>
              <a:rPr lang="fr-FR" dirty="0" smtClean="0">
                <a:latin typeface="Cambria" pitchFamily="18" charset="0"/>
              </a:rPr>
              <a:t>: le bouton &lt;Annuler&gt; devient &lt;Fermer&gt; et la demande de confirmation devient facultative (&lt;OK&gt; facultatif)</a:t>
            </a:r>
            <a:r>
              <a:rPr lang="fr-FR" dirty="0" smtClean="0">
                <a:solidFill>
                  <a:srgbClr val="FFC000"/>
                </a:solidFill>
                <a:latin typeface="Cambria" pitchFamily="18" charset="0"/>
              </a:rPr>
              <a:t>. </a:t>
            </a:r>
          </a:p>
          <a:p>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357158" y="642919"/>
            <a:ext cx="8643966" cy="4247317"/>
          </a:xfrm>
          <a:prstGeom prst="rect">
            <a:avLst/>
          </a:prstGeom>
          <a:noFill/>
        </p:spPr>
        <p:txBody>
          <a:bodyPr wrap="square" rtlCol="0">
            <a:spAutoFit/>
          </a:bodyPr>
          <a:lstStyle/>
          <a:p>
            <a:pPr marL="185738" indent="-185738" algn="just">
              <a:spcBef>
                <a:spcPts val="600"/>
              </a:spcBef>
              <a:spcAft>
                <a:spcPts val="600"/>
              </a:spcAft>
            </a:pPr>
            <a:r>
              <a:rPr lang="fr-FR" sz="1900" b="1" u="sng" dirty="0" smtClean="0">
                <a:solidFill>
                  <a:srgbClr val="C00000"/>
                </a:solidFill>
                <a:latin typeface="Cambria" pitchFamily="18" charset="0"/>
              </a:rPr>
              <a:t>2.1. Critères de  l’INRIA (Bastien et Scapin):</a:t>
            </a:r>
            <a:r>
              <a:rPr lang="fr-FR" sz="1900" dirty="0" smtClean="0">
                <a:solidFill>
                  <a:srgbClr val="C00000"/>
                </a:solidFill>
                <a:latin typeface="Cambria" pitchFamily="18" charset="0"/>
              </a:rPr>
              <a:t>   </a:t>
            </a:r>
            <a:r>
              <a:rPr lang="fr-FR" sz="1900" dirty="0" smtClean="0">
                <a:latin typeface="Cambria" pitchFamily="18" charset="0"/>
              </a:rPr>
              <a:t>8  critères pour évaluer l’interface utilisateur, qui sont définit comme suit: </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Compatibilité.</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Guidage;</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Charge de travail;</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Contrôle explicite de l’utilisateur;</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Adaptabilité;</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Gestion des erreurs;</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Homogénéité/Cohérence ;</a:t>
            </a:r>
          </a:p>
          <a:p>
            <a:pPr marL="631825" indent="-457200" algn="just">
              <a:spcBef>
                <a:spcPts val="600"/>
              </a:spcBef>
              <a:spcAft>
                <a:spcPts val="600"/>
              </a:spcAft>
              <a:buFont typeface="+mj-lt"/>
              <a:buAutoNum type="arabicPeriod"/>
            </a:pPr>
            <a:r>
              <a:rPr lang="fr-FR" sz="1900" dirty="0" smtClean="0">
                <a:solidFill>
                  <a:srgbClr val="C00000"/>
                </a:solidFill>
                <a:latin typeface="Cambria" pitchFamily="18" charset="0"/>
              </a:rPr>
              <a:t> </a:t>
            </a:r>
            <a:r>
              <a:rPr lang="fr-FR" sz="1900" dirty="0" smtClean="0">
                <a:latin typeface="Cambria" pitchFamily="18" charset="0"/>
              </a:rPr>
              <a:t>Signification des codes et dénominations;</a:t>
            </a: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a:t>
            </a:fld>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Apparence des fenêtres</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60</a:t>
            </a:fld>
            <a:endParaRPr lang="fr-FR" dirty="0"/>
          </a:p>
        </p:txBody>
      </p:sp>
      <p:sp>
        <p:nvSpPr>
          <p:cNvPr id="11" name="Rectangle 10"/>
          <p:cNvSpPr/>
          <p:nvPr/>
        </p:nvSpPr>
        <p:spPr>
          <a:xfrm>
            <a:off x="500034" y="1428736"/>
            <a:ext cx="8643966" cy="369332"/>
          </a:xfrm>
          <a:prstGeom prst="rect">
            <a:avLst/>
          </a:prstGeom>
        </p:spPr>
        <p:txBody>
          <a:bodyPr wrap="square">
            <a:spAutoFit/>
          </a:bodyPr>
          <a:lstStyle/>
          <a:p>
            <a:pPr algn="just">
              <a:buFontTx/>
              <a:buChar char="-"/>
            </a:pPr>
            <a:r>
              <a:rPr lang="fr-FR" dirty="0" smtClean="0">
                <a:solidFill>
                  <a:srgbClr val="FFC000"/>
                </a:solidFill>
                <a:latin typeface="Cambria" pitchFamily="18" charset="0"/>
              </a:rPr>
              <a:t> </a:t>
            </a:r>
          </a:p>
        </p:txBody>
      </p:sp>
      <p:sp>
        <p:nvSpPr>
          <p:cNvPr id="8" name="Rectangle 7"/>
          <p:cNvSpPr/>
          <p:nvPr/>
        </p:nvSpPr>
        <p:spPr>
          <a:xfrm>
            <a:off x="428596" y="1332305"/>
            <a:ext cx="4929222" cy="369332"/>
          </a:xfrm>
          <a:prstGeom prst="rect">
            <a:avLst/>
          </a:prstGeom>
        </p:spPr>
        <p:txBody>
          <a:bodyPr wrap="square">
            <a:spAutoFit/>
          </a:bodyPr>
          <a:lstStyle/>
          <a:p>
            <a:pPr lvl="0" algn="just">
              <a:buFont typeface="Wingdings" pitchFamily="2" charset="2"/>
              <a:buChar char="Ø"/>
            </a:pPr>
            <a:r>
              <a:rPr lang="fr-FR" b="1" dirty="0" smtClean="0">
                <a:solidFill>
                  <a:srgbClr val="C00000"/>
                </a:solidFill>
                <a:latin typeface="Cambria" pitchFamily="18" charset="0"/>
              </a:rPr>
              <a:t> </a:t>
            </a:r>
            <a:r>
              <a:rPr lang="fr-FR" b="1" dirty="0" smtClean="0">
                <a:solidFill>
                  <a:srgbClr val="F79646">
                    <a:lumMod val="75000"/>
                  </a:srgbClr>
                </a:solidFill>
                <a:latin typeface="Cambria" pitchFamily="18" charset="0"/>
              </a:rPr>
              <a:t>Les éléments  graphiques :</a:t>
            </a:r>
            <a:endParaRPr lang="fr-FR" dirty="0" smtClean="0">
              <a:solidFill>
                <a:srgbClr val="FFC000"/>
              </a:solidFill>
              <a:latin typeface="Cambria" pitchFamily="18" charset="0"/>
            </a:endParaRPr>
          </a:p>
        </p:txBody>
      </p:sp>
      <p:sp>
        <p:nvSpPr>
          <p:cNvPr id="12" name="Rectangle 11"/>
          <p:cNvSpPr/>
          <p:nvPr/>
        </p:nvSpPr>
        <p:spPr>
          <a:xfrm>
            <a:off x="571440" y="1700808"/>
            <a:ext cx="8572560" cy="3554819"/>
          </a:xfrm>
          <a:prstGeom prst="rect">
            <a:avLst/>
          </a:prstGeom>
        </p:spPr>
        <p:txBody>
          <a:bodyPr wrap="square">
            <a:spAutoFit/>
          </a:bodyPr>
          <a:lstStyle/>
          <a:p>
            <a:pPr lvl="0" algn="just"/>
            <a:endParaRPr lang="fr-FR" b="1" i="1" u="sng" dirty="0" smtClean="0">
              <a:latin typeface="Cambria" pitchFamily="18" charset="0"/>
            </a:endParaRPr>
          </a:p>
          <a:p>
            <a:pPr algn="just">
              <a:lnSpc>
                <a:spcPct val="150000"/>
              </a:lnSpc>
              <a:buFontTx/>
              <a:buChar char="-"/>
            </a:pPr>
            <a:r>
              <a:rPr lang="fr-FR" dirty="0" smtClean="0">
                <a:solidFill>
                  <a:srgbClr val="E6AF00"/>
                </a:solidFill>
                <a:latin typeface="Cambria" pitchFamily="18" charset="0"/>
              </a:rPr>
              <a:t> </a:t>
            </a:r>
            <a:r>
              <a:rPr lang="fr-FR" dirty="0" smtClean="0">
                <a:latin typeface="Cambria" pitchFamily="18" charset="0"/>
              </a:rPr>
              <a:t>Charge de la fenêtre engendre une mauvaise visibilité et compréhension des actions présentées sur l’interface. Pour ce faire:</a:t>
            </a:r>
          </a:p>
          <a:p>
            <a:pPr algn="just">
              <a:lnSpc>
                <a:spcPct val="150000"/>
              </a:lnSpc>
            </a:pPr>
            <a:r>
              <a:rPr lang="fr-FR" dirty="0" smtClean="0">
                <a:solidFill>
                  <a:srgbClr val="E6AF00"/>
                </a:solidFill>
                <a:latin typeface="Cambria" pitchFamily="18" charset="0"/>
              </a:rPr>
              <a:t>=&gt; </a:t>
            </a:r>
            <a:r>
              <a:rPr lang="fr-FR" dirty="0" smtClean="0">
                <a:latin typeface="Cambria" pitchFamily="18" charset="0"/>
              </a:rPr>
              <a:t>Eclater la fenêtre principale en sous-fenêtres (pas plus de 3 niveaux);</a:t>
            </a:r>
          </a:p>
          <a:p>
            <a:pPr algn="just">
              <a:lnSpc>
                <a:spcPct val="150000"/>
              </a:lnSpc>
            </a:pPr>
            <a:r>
              <a:rPr lang="fr-FR" dirty="0" smtClean="0">
                <a:solidFill>
                  <a:srgbClr val="E6AF00"/>
                </a:solidFill>
                <a:latin typeface="Cambria" pitchFamily="18" charset="0"/>
              </a:rPr>
              <a:t>=&gt; </a:t>
            </a:r>
            <a:r>
              <a:rPr lang="fr-FR" dirty="0" smtClean="0">
                <a:latin typeface="Cambria" pitchFamily="18" charset="0"/>
              </a:rPr>
              <a:t>Utiliser des menus pour représenter des actions manipulées tout en regroupant  les fonctions similaires;</a:t>
            </a:r>
          </a:p>
          <a:p>
            <a:pPr algn="just">
              <a:lnSpc>
                <a:spcPct val="150000"/>
              </a:lnSpc>
            </a:pPr>
            <a:r>
              <a:rPr lang="fr-FR" dirty="0" smtClean="0">
                <a:solidFill>
                  <a:srgbClr val="E6AF00"/>
                </a:solidFill>
                <a:latin typeface="Cambria" pitchFamily="18" charset="0"/>
              </a:rPr>
              <a:t>=&gt; </a:t>
            </a:r>
            <a:r>
              <a:rPr lang="fr-FR" dirty="0" smtClean="0">
                <a:latin typeface="Cambria" pitchFamily="18" charset="0"/>
              </a:rPr>
              <a:t>Présenter que les actions essentielles sur la fenêtre. </a:t>
            </a:r>
          </a:p>
          <a:p>
            <a:pPr algn="just">
              <a:lnSpc>
                <a:spcPct val="150000"/>
              </a:lnSpc>
            </a:pPr>
            <a:r>
              <a:rPr lang="fr-FR" dirty="0" smtClean="0">
                <a:latin typeface="Cambria" pitchFamily="18" charset="0"/>
              </a:rPr>
              <a:t> </a:t>
            </a:r>
          </a:p>
          <a:p>
            <a:pPr algn="just"/>
            <a:r>
              <a:rPr lang="fr-FR" dirty="0" smtClean="0">
                <a:latin typeface="Cambria" pitchFamily="18" charset="0"/>
              </a:rPr>
              <a:t> </a:t>
            </a:r>
            <a:endParaRPr lang="fr-FR"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Principe de navigation</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61</a:t>
            </a:fld>
            <a:endParaRPr lang="fr-FR" dirty="0"/>
          </a:p>
        </p:txBody>
      </p:sp>
      <p:sp>
        <p:nvSpPr>
          <p:cNvPr id="11" name="Rectangle 10"/>
          <p:cNvSpPr/>
          <p:nvPr/>
        </p:nvSpPr>
        <p:spPr>
          <a:xfrm>
            <a:off x="500034" y="1428736"/>
            <a:ext cx="8643966" cy="4001095"/>
          </a:xfrm>
          <a:prstGeom prst="rect">
            <a:avLst/>
          </a:prstGeom>
        </p:spPr>
        <p:txBody>
          <a:bodyPr wrap="square">
            <a:spAutoFit/>
          </a:bodyPr>
          <a:lstStyle/>
          <a:p>
            <a:pPr algn="just">
              <a:buFont typeface="Wingdings" pitchFamily="2" charset="2"/>
              <a:buChar char="Ø"/>
            </a:pPr>
            <a:r>
              <a:rPr lang="fr-FR" b="1" dirty="0" smtClean="0">
                <a:solidFill>
                  <a:srgbClr val="C00000"/>
                </a:solidFill>
                <a:latin typeface="Cambria" pitchFamily="18" charset="0"/>
              </a:rPr>
              <a:t> </a:t>
            </a:r>
            <a:r>
              <a:rPr lang="fr-FR" b="1" dirty="0" smtClean="0">
                <a:solidFill>
                  <a:schemeClr val="accent6">
                    <a:lumMod val="75000"/>
                  </a:schemeClr>
                </a:solidFill>
                <a:latin typeface="Cambria" pitchFamily="18" charset="0"/>
              </a:rPr>
              <a:t>Navigation Intra-Fenêtre : </a:t>
            </a:r>
            <a:r>
              <a:rPr lang="fr-FR" dirty="0" smtClean="0">
                <a:latin typeface="Cambria" pitchFamily="18" charset="0"/>
              </a:rPr>
              <a:t>fait référence au déplacement du </a:t>
            </a:r>
            <a:r>
              <a:rPr lang="fr-FR" b="1" i="1" dirty="0" smtClean="0">
                <a:latin typeface="Cambria" pitchFamily="18" charset="0"/>
              </a:rPr>
              <a:t>focus (curseur) </a:t>
            </a:r>
            <a:r>
              <a:rPr lang="fr-FR" dirty="0" smtClean="0">
                <a:latin typeface="Cambria" pitchFamily="18" charset="0"/>
              </a:rPr>
              <a:t> à travers les champs de saisie ou à travers les listes de sélection de la fenêtre.  Le focus ne doit pas se positionner sur les champs d’affichage. </a:t>
            </a:r>
          </a:p>
          <a:p>
            <a:pPr algn="just"/>
            <a:endParaRPr lang="fr-FR" dirty="0" smtClean="0">
              <a:solidFill>
                <a:srgbClr val="FFC000"/>
              </a:solidFill>
              <a:latin typeface="Cambria" pitchFamily="18" charset="0"/>
            </a:endParaRPr>
          </a:p>
          <a:p>
            <a:pPr marL="87313" indent="87313" algn="just">
              <a:buFontTx/>
              <a:buChar char="-"/>
            </a:pPr>
            <a:r>
              <a:rPr lang="fr-FR" dirty="0" smtClean="0">
                <a:solidFill>
                  <a:srgbClr val="FFC000"/>
                </a:solidFill>
                <a:latin typeface="Cambria" pitchFamily="18" charset="0"/>
              </a:rPr>
              <a:t>  </a:t>
            </a:r>
            <a:r>
              <a:rPr lang="fr-FR" dirty="0" smtClean="0">
                <a:latin typeface="Cambria" pitchFamily="18" charset="0"/>
              </a:rPr>
              <a:t>Pour naviguer à l’intérieur d’une fenêtre, l’utilisateur a les possibilités  suivantes: </a:t>
            </a:r>
          </a:p>
          <a:p>
            <a:pPr marL="87313" indent="87313" algn="just"/>
            <a:endParaRPr lang="fr-FR" dirty="0" smtClean="0">
              <a:latin typeface="Cambria" pitchFamily="18" charset="0"/>
            </a:endParaRPr>
          </a:p>
          <a:p>
            <a:pPr marL="711200" indent="-347663" algn="just">
              <a:spcAft>
                <a:spcPts val="600"/>
              </a:spcAft>
            </a:pPr>
            <a:r>
              <a:rPr lang="fr-FR" b="1" dirty="0" smtClean="0">
                <a:solidFill>
                  <a:schemeClr val="accent2">
                    <a:lumMod val="75000"/>
                  </a:schemeClr>
                </a:solidFill>
                <a:latin typeface="Cambria" pitchFamily="18" charset="0"/>
              </a:rPr>
              <a:t>A)- </a:t>
            </a:r>
            <a:r>
              <a:rPr lang="fr-FR" dirty="0" smtClean="0">
                <a:latin typeface="Cambria" pitchFamily="18" charset="0"/>
              </a:rPr>
              <a:t>Utiliser la touche tabulation pour déplacer de façon séquentielle le curseur d’un champ à l’autre;</a:t>
            </a:r>
          </a:p>
          <a:p>
            <a:pPr marL="711200" indent="-347663" algn="just">
              <a:spcAft>
                <a:spcPts val="600"/>
              </a:spcAft>
            </a:pPr>
            <a:endParaRPr lang="fr-FR" dirty="0" smtClean="0">
              <a:latin typeface="Cambria" pitchFamily="18" charset="0"/>
            </a:endParaRPr>
          </a:p>
          <a:p>
            <a:pPr marL="711200" indent="-347663" algn="just">
              <a:spcAft>
                <a:spcPts val="600"/>
              </a:spcAft>
            </a:pPr>
            <a:r>
              <a:rPr lang="fr-FR" b="1" dirty="0" smtClean="0">
                <a:solidFill>
                  <a:schemeClr val="accent2">
                    <a:lumMod val="75000"/>
                  </a:schemeClr>
                </a:solidFill>
                <a:latin typeface="Cambria" pitchFamily="18" charset="0"/>
              </a:rPr>
              <a:t>B)- </a:t>
            </a:r>
            <a:r>
              <a:rPr lang="fr-FR" dirty="0" smtClean="0">
                <a:latin typeface="Cambria" pitchFamily="18" charset="0"/>
              </a:rPr>
              <a:t>Utiliser la souris pour se positionner directement sur un champ;</a:t>
            </a:r>
          </a:p>
          <a:p>
            <a:pPr marL="711200" indent="-347663" algn="just">
              <a:spcAft>
                <a:spcPts val="600"/>
              </a:spcAft>
            </a:pPr>
            <a:endParaRPr lang="fr-FR" dirty="0" smtClean="0">
              <a:latin typeface="Cambria" pitchFamily="18" charset="0"/>
            </a:endParaRPr>
          </a:p>
          <a:p>
            <a:pPr marL="711200" indent="-347663" algn="just"/>
            <a:r>
              <a:rPr lang="fr-FR" b="1" dirty="0" smtClean="0">
                <a:solidFill>
                  <a:schemeClr val="accent2">
                    <a:lumMod val="75000"/>
                  </a:schemeClr>
                </a:solidFill>
                <a:latin typeface="Cambria" pitchFamily="18" charset="0"/>
              </a:rPr>
              <a:t> C)- </a:t>
            </a:r>
            <a:r>
              <a:rPr lang="fr-FR" dirty="0" smtClean="0">
                <a:latin typeface="Cambria" pitchFamily="18" charset="0"/>
              </a:rPr>
              <a:t>Utilisation des barres de défilement horizontal et vertical .</a:t>
            </a:r>
          </a:p>
          <a:p>
            <a:pPr algn="just">
              <a:buFontTx/>
              <a:buChar char="-"/>
            </a:pPr>
            <a:endParaRPr lang="fr-FR" dirty="0" smtClean="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Principe de navigation</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62</a:t>
            </a:fld>
            <a:endParaRPr lang="fr-FR" dirty="0"/>
          </a:p>
        </p:txBody>
      </p:sp>
      <p:sp>
        <p:nvSpPr>
          <p:cNvPr id="11" name="Rectangle 10"/>
          <p:cNvSpPr/>
          <p:nvPr/>
        </p:nvSpPr>
        <p:spPr>
          <a:xfrm>
            <a:off x="500034" y="1428736"/>
            <a:ext cx="8643966" cy="4755148"/>
          </a:xfrm>
          <a:prstGeom prst="rect">
            <a:avLst/>
          </a:prstGeom>
        </p:spPr>
        <p:txBody>
          <a:bodyPr wrap="square">
            <a:spAutoFit/>
          </a:bodyPr>
          <a:lstStyle/>
          <a:p>
            <a:pPr algn="just"/>
            <a:r>
              <a:rPr lang="fr-FR" b="1" dirty="0" smtClean="0">
                <a:solidFill>
                  <a:schemeClr val="accent6">
                    <a:lumMod val="75000"/>
                  </a:schemeClr>
                </a:solidFill>
                <a:latin typeface="Cambria" pitchFamily="18" charset="0"/>
              </a:rPr>
              <a:t> </a:t>
            </a:r>
            <a:r>
              <a:rPr lang="fr-FR" b="1" dirty="0" smtClean="0">
                <a:solidFill>
                  <a:schemeClr val="accent2">
                    <a:lumMod val="75000"/>
                  </a:schemeClr>
                </a:solidFill>
                <a:latin typeface="Cambria" pitchFamily="18" charset="0"/>
              </a:rPr>
              <a:t>A)-  L’utilisation de la touche tabulation (déplacement séquentiel)</a:t>
            </a:r>
          </a:p>
          <a:p>
            <a:pPr marL="174625" indent="87313" algn="just"/>
            <a:r>
              <a:rPr lang="fr-FR" b="1" dirty="0" smtClean="0">
                <a:solidFill>
                  <a:srgbClr val="FFC000"/>
                </a:solidFill>
                <a:latin typeface="Cambria" pitchFamily="18" charset="0"/>
              </a:rPr>
              <a:t>-  </a:t>
            </a:r>
            <a:r>
              <a:rPr lang="fr-FR" dirty="0" smtClean="0">
                <a:latin typeface="Cambria" pitchFamily="18" charset="0"/>
              </a:rPr>
              <a:t>En générale, déplacer le curseur de gauche à droite et de haut en bas (sens de lecture/écriture occidental). Utiliser en principe : </a:t>
            </a:r>
          </a:p>
          <a:p>
            <a:pPr marL="449263" algn="just">
              <a:spcBef>
                <a:spcPts val="600"/>
              </a:spcBef>
              <a:buFont typeface="Arial" pitchFamily="34" charset="0"/>
              <a:buChar char="•"/>
            </a:pPr>
            <a:r>
              <a:rPr lang="fr-FR" dirty="0" smtClean="0">
                <a:solidFill>
                  <a:srgbClr val="FFC000"/>
                </a:solidFill>
                <a:latin typeface="Cambria" pitchFamily="18" charset="0"/>
              </a:rPr>
              <a:t> </a:t>
            </a:r>
            <a:r>
              <a:rPr lang="fr-FR" dirty="0" smtClean="0">
                <a:latin typeface="Cambria" pitchFamily="18" charset="0"/>
              </a:rPr>
              <a:t>La touche de tabulation “Tab” pour déplacer le focus d’un champ vers le champ suivant. Si le curseur est positionné sur le dernier champ de la fenêtre et que l’utilisateur appuie sur la touche «Tab», alors le focus se repositionne sur le premier champ (déplacement en boucle) ; </a:t>
            </a:r>
          </a:p>
          <a:p>
            <a:pPr marL="449263" algn="just">
              <a:spcBef>
                <a:spcPts val="600"/>
              </a:spcBef>
              <a:buFont typeface="Arial" pitchFamily="34" charset="0"/>
              <a:buChar char="•"/>
            </a:pPr>
            <a:r>
              <a:rPr lang="fr-FR" b="1" dirty="0" smtClean="0">
                <a:solidFill>
                  <a:srgbClr val="FFC000"/>
                </a:solidFill>
                <a:latin typeface="Cambria" pitchFamily="18" charset="0"/>
              </a:rPr>
              <a:t> </a:t>
            </a:r>
            <a:r>
              <a:rPr lang="fr-FR" dirty="0" smtClean="0">
                <a:latin typeface="Cambria" pitchFamily="18" charset="0"/>
              </a:rPr>
              <a:t>La combinaison de touches “</a:t>
            </a:r>
            <a:r>
              <a:rPr lang="fr-FR" dirty="0" err="1" smtClean="0">
                <a:latin typeface="Cambria" pitchFamily="18" charset="0"/>
              </a:rPr>
              <a:t>maj</a:t>
            </a:r>
            <a:r>
              <a:rPr lang="fr-FR" dirty="0" smtClean="0">
                <a:latin typeface="Cambria" pitchFamily="18" charset="0"/>
              </a:rPr>
              <a:t> + Tab” permet l’effet inverse : en déplaçant le focus d’un champ vers le champ précédent. Si le curseur est positionné sur le premier champ de la fenêtre et que l’utilisateur appuie sur la combinaison de touche «</a:t>
            </a:r>
            <a:r>
              <a:rPr lang="fr-FR" dirty="0" err="1" smtClean="0">
                <a:latin typeface="Cambria" pitchFamily="18" charset="0"/>
              </a:rPr>
              <a:t>maj</a:t>
            </a:r>
            <a:r>
              <a:rPr lang="fr-FR" dirty="0" smtClean="0">
                <a:latin typeface="Cambria" pitchFamily="18" charset="0"/>
              </a:rPr>
              <a:t> + Tab», alors le focus se repositionne sur le dernier champ (déplacement en boucle).</a:t>
            </a:r>
          </a:p>
          <a:p>
            <a:pPr marL="261938" indent="-87313" algn="just">
              <a:spcBef>
                <a:spcPts val="600"/>
              </a:spcBef>
              <a:tabLst>
                <a:tab pos="261938" algn="l"/>
              </a:tabLst>
            </a:pPr>
            <a:r>
              <a:rPr lang="fr-FR" dirty="0" smtClean="0">
                <a:solidFill>
                  <a:srgbClr val="E6AF00"/>
                </a:solidFill>
                <a:latin typeface="Cambria" pitchFamily="18" charset="0"/>
              </a:rPr>
              <a:t>-  </a:t>
            </a:r>
            <a:r>
              <a:rPr lang="fr-FR" dirty="0" smtClean="0">
                <a:latin typeface="Cambria" pitchFamily="18" charset="0"/>
              </a:rPr>
              <a:t>L’utilisation de la touche “Entrée” ne permet pas à l’utilisateur de valider la saisie du champ courant et aller au champ suivant. Plutôt, la touche «Entrée» se trouvant à  l’intérieur d’une fenêtre donnée a pour objet d’activer l’action par défaut. </a:t>
            </a:r>
            <a:endParaRPr lang="fr-FR" b="1" dirty="0" smtClean="0">
              <a:solidFill>
                <a:schemeClr val="accent2">
                  <a:lumMod val="75000"/>
                </a:schemeClr>
              </a:solidFill>
              <a:latin typeface="Cambria" pitchFamily="18" charset="0"/>
            </a:endParaRPr>
          </a:p>
          <a:p>
            <a:pPr algn="just"/>
            <a:endParaRPr lang="fr-FR" dirty="0" smtClean="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Principe de navigation</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63</a:t>
            </a:fld>
            <a:endParaRPr lang="fr-FR" dirty="0"/>
          </a:p>
        </p:txBody>
      </p:sp>
      <p:sp>
        <p:nvSpPr>
          <p:cNvPr id="11" name="Rectangle 10"/>
          <p:cNvSpPr/>
          <p:nvPr/>
        </p:nvSpPr>
        <p:spPr>
          <a:xfrm>
            <a:off x="500034" y="1360965"/>
            <a:ext cx="8643966" cy="5139869"/>
          </a:xfrm>
          <a:prstGeom prst="rect">
            <a:avLst/>
          </a:prstGeom>
        </p:spPr>
        <p:txBody>
          <a:bodyPr wrap="square">
            <a:spAutoFit/>
          </a:bodyPr>
          <a:lstStyle/>
          <a:p>
            <a:pPr algn="just"/>
            <a:r>
              <a:rPr lang="fr-FR" b="1" dirty="0" smtClean="0">
                <a:solidFill>
                  <a:schemeClr val="accent6">
                    <a:lumMod val="75000"/>
                  </a:schemeClr>
                </a:solidFill>
                <a:latin typeface="Cambria" pitchFamily="18" charset="0"/>
              </a:rPr>
              <a:t> </a:t>
            </a:r>
            <a:r>
              <a:rPr lang="fr-FR" b="1" dirty="0" smtClean="0">
                <a:solidFill>
                  <a:schemeClr val="accent2">
                    <a:lumMod val="75000"/>
                  </a:schemeClr>
                </a:solidFill>
                <a:latin typeface="Cambria" pitchFamily="18" charset="0"/>
              </a:rPr>
              <a:t>B)- Positionnement direct du curseur </a:t>
            </a:r>
          </a:p>
          <a:p>
            <a:pPr marL="174625" indent="87313" algn="just"/>
            <a:r>
              <a:rPr lang="fr-FR" b="1" dirty="0" smtClean="0">
                <a:solidFill>
                  <a:srgbClr val="FFC000"/>
                </a:solidFill>
                <a:latin typeface="Cambria" pitchFamily="18" charset="0"/>
              </a:rPr>
              <a:t>- </a:t>
            </a:r>
            <a:r>
              <a:rPr lang="fr-FR" dirty="0" smtClean="0">
                <a:latin typeface="Cambria" pitchFamily="18" charset="0"/>
              </a:rPr>
              <a:t>Par défaut, le curseur doit être placé sur le champ qui a les plus grandes chances d’être choisi par l’utilisateur. </a:t>
            </a:r>
          </a:p>
          <a:p>
            <a:pPr marL="174625" indent="87313" algn="just">
              <a:spcBef>
                <a:spcPts val="600"/>
              </a:spcBef>
              <a:buFontTx/>
              <a:buChar char="-"/>
            </a:pPr>
            <a:r>
              <a:rPr lang="fr-FR" dirty="0" smtClean="0">
                <a:latin typeface="Cambria" pitchFamily="18" charset="0"/>
              </a:rPr>
              <a:t>Lorsque tous les caractères sont saisis à l’intérieur d’un champ, éviter le déplacement automatique du curseur vers le champ suivant (auto tabulation) sauf s’il s’agit d’une incitation et guidage d’une  saisie de masse (bloc). </a:t>
            </a:r>
          </a:p>
          <a:p>
            <a:pPr marL="174625" indent="-174625" algn="just">
              <a:spcBef>
                <a:spcPts val="600"/>
              </a:spcBef>
            </a:pPr>
            <a:r>
              <a:rPr lang="fr-FR" b="1" dirty="0" smtClean="0">
                <a:solidFill>
                  <a:schemeClr val="accent2">
                    <a:lumMod val="75000"/>
                  </a:schemeClr>
                </a:solidFill>
                <a:latin typeface="Cambria" pitchFamily="18" charset="0"/>
              </a:rPr>
              <a:t>C)-  Déplacement avec des barres de défilement horizontale ou verticale</a:t>
            </a:r>
          </a:p>
          <a:p>
            <a:pPr marL="261938" indent="101600" algn="just">
              <a:spcBef>
                <a:spcPts val="600"/>
              </a:spcBef>
            </a:pPr>
            <a:r>
              <a:rPr lang="fr-FR" b="1" dirty="0" smtClean="0">
                <a:solidFill>
                  <a:srgbClr val="E6AF00"/>
                </a:solidFill>
                <a:latin typeface="Cambria" pitchFamily="18" charset="0"/>
              </a:rPr>
              <a:t>- </a:t>
            </a:r>
            <a:r>
              <a:rPr lang="fr-FR" dirty="0" smtClean="0">
                <a:latin typeface="Cambria" pitchFamily="18" charset="0"/>
              </a:rPr>
              <a:t>Pour représenter, proportionnellement, au moyen de l’ascenseur, la quantité d’information visualisée par rapport à l’information totale qui peut être affichée dans la fenêtre. </a:t>
            </a:r>
          </a:p>
          <a:p>
            <a:pPr marL="261938" indent="101600" algn="just">
              <a:spcBef>
                <a:spcPts val="600"/>
              </a:spcBef>
            </a:pPr>
            <a:r>
              <a:rPr lang="fr-FR" b="1" dirty="0" smtClean="0">
                <a:solidFill>
                  <a:srgbClr val="E6AF00"/>
                </a:solidFill>
                <a:latin typeface="Cambria" pitchFamily="18" charset="0"/>
              </a:rPr>
              <a:t>- </a:t>
            </a:r>
            <a:r>
              <a:rPr lang="fr-FR" dirty="0" smtClean="0">
                <a:latin typeface="Cambria" pitchFamily="18" charset="0"/>
              </a:rPr>
              <a:t>Quand l’utilisateur a réduit la taille de la fenêtre au point que la visibilité de son contenu n’est plus totale. </a:t>
            </a:r>
          </a:p>
          <a:p>
            <a:pPr marL="261938" indent="101600" algn="just">
              <a:spcBef>
                <a:spcPts val="600"/>
              </a:spcBef>
            </a:pPr>
            <a:r>
              <a:rPr lang="fr-FR" b="1" dirty="0" smtClean="0">
                <a:solidFill>
                  <a:srgbClr val="FFC000"/>
                </a:solidFill>
                <a:latin typeface="Cambria" pitchFamily="18" charset="0"/>
              </a:rPr>
              <a:t>-  </a:t>
            </a:r>
            <a:r>
              <a:rPr lang="fr-FR" dirty="0" smtClean="0">
                <a:latin typeface="Cambria" pitchFamily="18" charset="0"/>
              </a:rPr>
              <a:t>Si le contenu de la fenêtre est entièrement visible, il n’y a pas lieu de les utiliser.</a:t>
            </a:r>
          </a:p>
          <a:p>
            <a:pPr marL="261938" indent="101600" algn="just">
              <a:spcBef>
                <a:spcPts val="600"/>
              </a:spcBef>
            </a:pPr>
            <a:r>
              <a:rPr lang="fr-FR" b="1" dirty="0" smtClean="0">
                <a:solidFill>
                  <a:srgbClr val="E6AF00"/>
                </a:solidFill>
                <a:latin typeface="Cambria" pitchFamily="18" charset="0"/>
              </a:rPr>
              <a:t>- </a:t>
            </a:r>
            <a:r>
              <a:rPr lang="fr-FR" dirty="0" smtClean="0">
                <a:latin typeface="Cambria" pitchFamily="18" charset="0"/>
              </a:rPr>
              <a:t>Disposition des barres de défilement : </a:t>
            </a:r>
          </a:p>
          <a:p>
            <a:pPr marL="261938" indent="101600" algn="just">
              <a:spcBef>
                <a:spcPts val="600"/>
              </a:spcBef>
            </a:pPr>
            <a:r>
              <a:rPr lang="fr-FR" dirty="0" smtClean="0">
                <a:latin typeface="Cambria" pitchFamily="18" charset="0"/>
              </a:rPr>
              <a:t>   </a:t>
            </a:r>
            <a:r>
              <a:rPr lang="fr-FR" b="1" dirty="0" smtClean="0">
                <a:latin typeface="Cambria" pitchFamily="18" charset="0"/>
              </a:rPr>
              <a:t> </a:t>
            </a:r>
            <a:r>
              <a:rPr lang="fr-FR" b="1" dirty="0" smtClean="0">
                <a:solidFill>
                  <a:srgbClr val="E6AF00"/>
                </a:solidFill>
                <a:latin typeface="Cambria" pitchFamily="18" charset="0"/>
              </a:rPr>
              <a:t>=&gt; </a:t>
            </a:r>
            <a:r>
              <a:rPr lang="fr-FR" sz="1600" dirty="0" smtClean="0">
                <a:latin typeface="Cambria" pitchFamily="18" charset="0"/>
              </a:rPr>
              <a:t>barre de défilement vertical : à droite de la fenêtre.</a:t>
            </a:r>
          </a:p>
          <a:p>
            <a:pPr marL="261938" indent="101600" algn="just">
              <a:spcBef>
                <a:spcPts val="600"/>
              </a:spcBef>
            </a:pPr>
            <a:r>
              <a:rPr lang="fr-FR" dirty="0" smtClean="0">
                <a:latin typeface="Cambria" pitchFamily="18" charset="0"/>
              </a:rPr>
              <a:t>    </a:t>
            </a:r>
            <a:r>
              <a:rPr lang="fr-FR" b="1" dirty="0" smtClean="0">
                <a:solidFill>
                  <a:srgbClr val="E6AF00"/>
                </a:solidFill>
                <a:latin typeface="Cambria" pitchFamily="18" charset="0"/>
              </a:rPr>
              <a:t>=&gt; </a:t>
            </a:r>
            <a:r>
              <a:rPr lang="fr-FR" sz="1600" dirty="0" smtClean="0">
                <a:latin typeface="Cambria" pitchFamily="18" charset="0"/>
              </a:rPr>
              <a:t>barre de défilement horizontal : en bas de la fenêtre (au dessus de la barre d’état ). </a:t>
            </a:r>
            <a:endParaRPr lang="fr-FR" dirty="0" smtClean="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2) </a:t>
            </a:r>
            <a:r>
              <a:rPr lang="fr-FR" sz="1900" b="1" dirty="0" smtClean="0">
                <a:solidFill>
                  <a:srgbClr val="6600CC"/>
                </a:solidFill>
                <a:latin typeface="Cambria" pitchFamily="18" charset="0"/>
              </a:rPr>
              <a:t>Principe de navigation</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64</a:t>
            </a:fld>
            <a:endParaRPr lang="fr-FR" dirty="0"/>
          </a:p>
        </p:txBody>
      </p:sp>
      <p:sp>
        <p:nvSpPr>
          <p:cNvPr id="11" name="Rectangle 10"/>
          <p:cNvSpPr/>
          <p:nvPr/>
        </p:nvSpPr>
        <p:spPr>
          <a:xfrm>
            <a:off x="500034" y="1406002"/>
            <a:ext cx="8643966" cy="5309146"/>
          </a:xfrm>
          <a:prstGeom prst="rect">
            <a:avLst/>
          </a:prstGeom>
        </p:spPr>
        <p:txBody>
          <a:bodyPr wrap="square">
            <a:spAutoFit/>
          </a:bodyPr>
          <a:lstStyle/>
          <a:p>
            <a:pPr algn="just">
              <a:buFont typeface="Wingdings" pitchFamily="2" charset="2"/>
              <a:buChar char="Ø"/>
            </a:pPr>
            <a:r>
              <a:rPr lang="fr-FR" b="1" dirty="0" smtClean="0">
                <a:solidFill>
                  <a:srgbClr val="C00000"/>
                </a:solidFill>
                <a:latin typeface="Cambria" pitchFamily="18" charset="0"/>
              </a:rPr>
              <a:t> </a:t>
            </a:r>
            <a:r>
              <a:rPr lang="fr-FR" b="1" dirty="0" smtClean="0">
                <a:solidFill>
                  <a:schemeClr val="accent6">
                    <a:lumMod val="75000"/>
                  </a:schemeClr>
                </a:solidFill>
                <a:latin typeface="Cambria" pitchFamily="18" charset="0"/>
              </a:rPr>
              <a:t>Navigation Intra- Application:  </a:t>
            </a:r>
            <a:r>
              <a:rPr lang="fr-FR" dirty="0" smtClean="0">
                <a:latin typeface="Cambria" pitchFamily="18" charset="0"/>
              </a:rPr>
              <a:t>fait référence au </a:t>
            </a:r>
            <a:r>
              <a:rPr lang="fr-FR" b="1" i="1" dirty="0" smtClean="0">
                <a:latin typeface="Cambria" pitchFamily="18" charset="0"/>
              </a:rPr>
              <a:t>cheminement de l’utilisateur dans l’application</a:t>
            </a:r>
            <a:r>
              <a:rPr lang="fr-FR" dirty="0" smtClean="0">
                <a:latin typeface="Cambria" pitchFamily="18" charset="0"/>
              </a:rPr>
              <a:t>. On peut aussi parler </a:t>
            </a:r>
            <a:r>
              <a:rPr lang="fr-FR" b="1" i="1" dirty="0" smtClean="0">
                <a:latin typeface="Cambria" pitchFamily="18" charset="0"/>
              </a:rPr>
              <a:t>d’enchaînement d’écrans/de fenêtres</a:t>
            </a:r>
            <a:r>
              <a:rPr lang="fr-FR" dirty="0" smtClean="0">
                <a:latin typeface="Cambria" pitchFamily="18" charset="0"/>
              </a:rPr>
              <a:t>. </a:t>
            </a:r>
          </a:p>
          <a:p>
            <a:pPr algn="just">
              <a:spcBef>
                <a:spcPts val="600"/>
              </a:spcBef>
            </a:pPr>
            <a:r>
              <a:rPr lang="fr-FR" b="1" dirty="0" smtClean="0">
                <a:solidFill>
                  <a:schemeClr val="accent6">
                    <a:lumMod val="75000"/>
                  </a:schemeClr>
                </a:solidFill>
                <a:latin typeface="Cambria" pitchFamily="18" charset="0"/>
              </a:rPr>
              <a:t>- </a:t>
            </a:r>
            <a:r>
              <a:rPr lang="fr-FR" b="1" i="1" dirty="0" smtClean="0">
                <a:latin typeface="Cambria" pitchFamily="18" charset="0"/>
              </a:rPr>
              <a:t>Deux types de conversation/cheminement </a:t>
            </a:r>
            <a:r>
              <a:rPr lang="fr-FR" dirty="0" smtClean="0">
                <a:latin typeface="Cambria" pitchFamily="18" charset="0"/>
              </a:rPr>
              <a:t>sont à distingués dans une navigation intra-application: </a:t>
            </a:r>
          </a:p>
          <a:p>
            <a:pPr marL="174625" algn="just">
              <a:buFont typeface="Arial" pitchFamily="34" charset="0"/>
              <a:buChar char="•"/>
            </a:pPr>
            <a:r>
              <a:rPr lang="fr-FR" b="1" dirty="0" smtClean="0">
                <a:solidFill>
                  <a:srgbClr val="FFC000"/>
                </a:solidFill>
                <a:latin typeface="Cambria" pitchFamily="18" charset="0"/>
              </a:rPr>
              <a:t> </a:t>
            </a:r>
            <a:r>
              <a:rPr lang="fr-FR" b="1" i="1" dirty="0" smtClean="0">
                <a:latin typeface="Cambria" pitchFamily="18" charset="0"/>
              </a:rPr>
              <a:t>Conversation libre: </a:t>
            </a:r>
            <a:r>
              <a:rPr lang="fr-FR" dirty="0" smtClean="0">
                <a:latin typeface="Cambria" pitchFamily="18" charset="0"/>
              </a:rPr>
              <a:t>où l’utilisateur bénéficie d’une grande liberté dans son cheminement à l’intérieur de l’application.  Ce type de conversation permet de donner une vue d’ensemble des fonctionnalités proposées par l’application.</a:t>
            </a:r>
          </a:p>
          <a:p>
            <a:pPr marL="174625" algn="just">
              <a:spcBef>
                <a:spcPts val="600"/>
              </a:spcBef>
              <a:buFont typeface="Arial" pitchFamily="34" charset="0"/>
              <a:buChar char="•"/>
            </a:pPr>
            <a:r>
              <a:rPr lang="fr-FR" b="1" dirty="0" smtClean="0">
                <a:solidFill>
                  <a:srgbClr val="FFC000"/>
                </a:solidFill>
                <a:latin typeface="Cambria" pitchFamily="18" charset="0"/>
              </a:rPr>
              <a:t> </a:t>
            </a:r>
            <a:r>
              <a:rPr lang="fr-FR" b="1" i="1" dirty="0" smtClean="0">
                <a:latin typeface="Cambria" pitchFamily="18" charset="0"/>
              </a:rPr>
              <a:t>Conversation guidée: </a:t>
            </a:r>
            <a:r>
              <a:rPr lang="fr-FR" dirty="0" smtClean="0">
                <a:latin typeface="Cambria" pitchFamily="18" charset="0"/>
              </a:rPr>
              <a:t> c’est l’application qui pilote l’interface.  L’utilisateur se trouve dans  un contexte où la « rentabilité / productivité » est primordiale, ainsi il  doit impérativement respecter une procédure dans la réalisation de sa tâche.  (Exemples : l’installation d’un logiciel est une conversation guidée, de même l’authentification).</a:t>
            </a:r>
          </a:p>
          <a:p>
            <a:pPr algn="just">
              <a:spcBef>
                <a:spcPts val="600"/>
              </a:spcBef>
            </a:pPr>
            <a:r>
              <a:rPr lang="fr-FR" b="1" dirty="0" smtClean="0">
                <a:solidFill>
                  <a:srgbClr val="E6AF00"/>
                </a:solidFill>
                <a:latin typeface="Cambria" pitchFamily="18" charset="0"/>
              </a:rPr>
              <a:t>- </a:t>
            </a:r>
            <a:r>
              <a:rPr lang="fr-FR" dirty="0" smtClean="0">
                <a:latin typeface="Cambria" pitchFamily="18" charset="0"/>
              </a:rPr>
              <a:t> Le nombre de fenêtres à réaliser dans une application  se base sur </a:t>
            </a:r>
          </a:p>
          <a:p>
            <a:pPr marL="174625" algn="just">
              <a:buFont typeface="Arial" pitchFamily="34" charset="0"/>
              <a:buChar char="•"/>
            </a:pPr>
            <a:r>
              <a:rPr lang="fr-FR" dirty="0" smtClean="0">
                <a:solidFill>
                  <a:srgbClr val="E6AF00"/>
                </a:solidFill>
                <a:latin typeface="Cambria" pitchFamily="18" charset="0"/>
              </a:rPr>
              <a:t> </a:t>
            </a:r>
            <a:r>
              <a:rPr lang="fr-FR" dirty="0" smtClean="0">
                <a:latin typeface="Cambria" pitchFamily="18" charset="0"/>
              </a:rPr>
              <a:t>le désir de présenter toutes les informations nécessaires à l’utilisateur mais tout en gardant une meilleure lisibilité (si trop d’informations sont affichées, l’utilisateur aura du mal à se repérer)  </a:t>
            </a:r>
            <a:r>
              <a:rPr lang="fr-FR" b="1" dirty="0" smtClean="0">
                <a:solidFill>
                  <a:srgbClr val="E6AF00"/>
                </a:solidFill>
                <a:latin typeface="Cambria" pitchFamily="18" charset="0"/>
              </a:rPr>
              <a:t>=&gt; </a:t>
            </a:r>
            <a:r>
              <a:rPr lang="fr-FR" smtClean="0">
                <a:latin typeface="Cambria" pitchFamily="18" charset="0"/>
              </a:rPr>
              <a:t>Après étude, la profondeur de </a:t>
            </a:r>
            <a:r>
              <a:rPr lang="fr-FR" dirty="0" smtClean="0">
                <a:latin typeface="Cambria" pitchFamily="18" charset="0"/>
              </a:rPr>
              <a:t>l’application doit être limitée à trois niveaux : au delà, l’utilisateur risque de « se perdre » dans l’application et aura égaleme</a:t>
            </a:r>
            <a:r>
              <a:rPr lang="fr-FR" b="1" dirty="0" smtClean="0">
                <a:latin typeface="Cambria" pitchFamily="18" charset="0"/>
              </a:rPr>
              <a:t>nt des difficultés à la </a:t>
            </a:r>
            <a:r>
              <a:rPr lang="fr-FR" b="1" smtClean="0">
                <a:latin typeface="Cambria" pitchFamily="18" charset="0"/>
              </a:rPr>
              <a:t>manipuler.</a:t>
            </a:r>
            <a:endParaRPr lang="fr-FR" b="1" dirty="0" smtClean="0">
              <a:latin typeface="Cambria" pitchFamily="18" charset="0"/>
            </a:endParaRPr>
          </a:p>
          <a:p>
            <a:pPr marL="174625" algn="just">
              <a:buFont typeface="Arial" pitchFamily="34" charset="0"/>
              <a:buChar char="•"/>
            </a:pPr>
            <a:endParaRPr lang="fr-FR" b="1" dirty="0" smtClean="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65</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8" name="Rectangle 7"/>
          <p:cNvSpPr/>
          <p:nvPr/>
        </p:nvSpPr>
        <p:spPr>
          <a:xfrm>
            <a:off x="428596" y="1357298"/>
            <a:ext cx="8429684" cy="1051570"/>
          </a:xfrm>
          <a:prstGeom prst="rect">
            <a:avLst/>
          </a:prstGeom>
        </p:spPr>
        <p:txBody>
          <a:bodyPr wrap="square">
            <a:spAutoFit/>
          </a:bodyPr>
          <a:lstStyle/>
          <a:p>
            <a:pPr algn="just">
              <a:buFont typeface="Wingdings" pitchFamily="2" charset="2"/>
              <a:buChar char="§"/>
            </a:pPr>
            <a:r>
              <a:rPr lang="fr-FR" dirty="0" smtClean="0">
                <a:solidFill>
                  <a:srgbClr val="C00000"/>
                </a:solidFill>
                <a:latin typeface="Cambria" pitchFamily="18" charset="0"/>
              </a:rPr>
              <a:t> </a:t>
            </a:r>
            <a:r>
              <a:rPr lang="fr-FR" dirty="0" smtClean="0">
                <a:latin typeface="Cambria" pitchFamily="18" charset="0"/>
              </a:rPr>
              <a:t>La saisie de données par l’utilisateur peut s’effectuer de deux manières : </a:t>
            </a:r>
          </a:p>
          <a:p>
            <a:pPr indent="261938" algn="just">
              <a:spcBef>
                <a:spcPts val="400"/>
              </a:spcBef>
              <a:spcAft>
                <a:spcPts val="200"/>
              </a:spcAft>
            </a:pPr>
            <a:r>
              <a:rPr lang="fr-FR" b="1" dirty="0" smtClean="0">
                <a:solidFill>
                  <a:srgbClr val="C00000"/>
                </a:solidFill>
                <a:latin typeface="Cambria" pitchFamily="18" charset="0"/>
              </a:rPr>
              <a:t>1.  La saisie  de caractères par frappe au clavier</a:t>
            </a:r>
          </a:p>
          <a:p>
            <a:pPr indent="261938" algn="just">
              <a:spcBef>
                <a:spcPts val="400"/>
              </a:spcBef>
              <a:spcAft>
                <a:spcPts val="200"/>
              </a:spcAft>
            </a:pPr>
            <a:r>
              <a:rPr lang="fr-FR" b="1" dirty="0" smtClean="0">
                <a:solidFill>
                  <a:srgbClr val="C00000"/>
                </a:solidFill>
                <a:latin typeface="Cambria" pitchFamily="18" charset="0"/>
              </a:rPr>
              <a:t>2.   La saisie par sélection d’un (ou plusieurs) élément(s) dans une liste. </a:t>
            </a:r>
          </a:p>
        </p:txBody>
      </p:sp>
      <p:sp>
        <p:nvSpPr>
          <p:cNvPr id="12" name="Rectangle 11"/>
          <p:cNvSpPr/>
          <p:nvPr/>
        </p:nvSpPr>
        <p:spPr>
          <a:xfrm>
            <a:off x="500034" y="2571744"/>
            <a:ext cx="8643966" cy="3600986"/>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La saisie  de caractères par frappe au clavier</a:t>
            </a:r>
          </a:p>
          <a:p>
            <a:pPr indent="174625" algn="just">
              <a:spcBef>
                <a:spcPts val="400"/>
              </a:spcBef>
              <a:spcAft>
                <a:spcPts val="200"/>
              </a:spcAft>
              <a:buFont typeface="Wingdings" pitchFamily="2" charset="2"/>
              <a:buChar char="Ø"/>
            </a:pPr>
            <a:r>
              <a:rPr lang="fr-FR" b="1" i="1" dirty="0" smtClean="0">
                <a:solidFill>
                  <a:srgbClr val="C00000"/>
                </a:solidFill>
                <a:latin typeface="Cambria" pitchFamily="18" charset="0"/>
              </a:rPr>
              <a:t> Les champs de saisie:</a:t>
            </a:r>
          </a:p>
          <a:p>
            <a:pPr indent="174625" algn="just">
              <a:spcBef>
                <a:spcPts val="400"/>
              </a:spcBef>
              <a:spcAft>
                <a:spcPts val="200"/>
              </a:spcAft>
            </a:pPr>
            <a:r>
              <a:rPr lang="fr-FR" b="1" i="1" dirty="0" smtClean="0">
                <a:solidFill>
                  <a:srgbClr val="FFC000"/>
                </a:solidFill>
                <a:latin typeface="Cambria" pitchFamily="18" charset="0"/>
              </a:rPr>
              <a:t>-  </a:t>
            </a:r>
            <a:r>
              <a:rPr lang="fr-FR" dirty="0" smtClean="0">
                <a:latin typeface="Cambria" pitchFamily="18" charset="0"/>
              </a:rPr>
              <a:t>Cadrer les caractères  lettres saisis à gauche et les chiffres à droite.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La taille des champs doit être proportionnelle au nombre de caractères qui peuvent être saisis (pour  assurer une meilleure lisibilité).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Lors du passage de la saisie à la consultation, modifier l’aspect des champs de saisie qui deviennent alors des champs d’affichage (champs non éditables).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Si la taille de données à saisir dépasse la largeur du champ, proposer un champ de type “</a:t>
            </a:r>
            <a:r>
              <a:rPr lang="fr-FR" b="1" i="1" dirty="0" smtClean="0">
                <a:latin typeface="Cambria" pitchFamily="18" charset="0"/>
              </a:rPr>
              <a:t>explose </a:t>
            </a:r>
            <a:r>
              <a:rPr lang="fr-FR" dirty="0" smtClean="0">
                <a:latin typeface="Cambria" pitchFamily="18" charset="0"/>
              </a:rPr>
              <a:t>”. Ce type de champ s’agrandit lorsque le curseur est positionné dessus.</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Eviter d’utiliser le défilement.  Si celui-ci est employé, préférer le défilement vertical plutôt qu’horizontal. </a:t>
            </a:r>
            <a:endParaRPr lang="fr-FR" b="1" dirty="0" smtClean="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66</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2" name="Rectangle 11"/>
          <p:cNvSpPr/>
          <p:nvPr/>
        </p:nvSpPr>
        <p:spPr>
          <a:xfrm>
            <a:off x="500034" y="1357298"/>
            <a:ext cx="8643966" cy="5416868"/>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La saisie  de caractères par frappe au clavier</a:t>
            </a:r>
          </a:p>
          <a:p>
            <a:pPr indent="174625" algn="just">
              <a:spcBef>
                <a:spcPts val="400"/>
              </a:spcBef>
              <a:spcAft>
                <a:spcPts val="200"/>
              </a:spcAft>
              <a:buFont typeface="Wingdings" pitchFamily="2" charset="2"/>
              <a:buChar char="Ø"/>
            </a:pPr>
            <a:r>
              <a:rPr lang="fr-FR" b="1" i="1" dirty="0" smtClean="0">
                <a:solidFill>
                  <a:srgbClr val="C00000"/>
                </a:solidFill>
                <a:latin typeface="Cambria" pitchFamily="18" charset="0"/>
              </a:rPr>
              <a:t> Les champs de saisie:</a:t>
            </a:r>
          </a:p>
          <a:p>
            <a:pPr indent="174625" algn="just">
              <a:spcBef>
                <a:spcPts val="400"/>
              </a:spcBef>
              <a:spcAft>
                <a:spcPts val="200"/>
              </a:spcAft>
            </a:pPr>
            <a:r>
              <a:rPr lang="fr-FR" b="1" i="1" dirty="0" smtClean="0">
                <a:solidFill>
                  <a:srgbClr val="FFC000"/>
                </a:solidFill>
                <a:latin typeface="Cambria" pitchFamily="18" charset="0"/>
              </a:rPr>
              <a:t>- </a:t>
            </a:r>
            <a:r>
              <a:rPr lang="fr-FR" dirty="0" smtClean="0">
                <a:latin typeface="Cambria" pitchFamily="18" charset="0"/>
              </a:rPr>
              <a:t> Initialisation des champs de saisie avec une valeur par défaut. Cette valeur doit correspondre :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à la valeur ayant la plus grande probabilité d’être choisie par l’utilisateur; </a:t>
            </a:r>
          </a:p>
          <a:p>
            <a:pPr marL="363538" indent="85725" algn="just">
              <a:spcBef>
                <a:spcPts val="400"/>
              </a:spcBef>
              <a:spcAft>
                <a:spcPts val="200"/>
              </a:spcAft>
              <a:buFont typeface="Arial" pitchFamily="34" charset="0"/>
              <a:buChar char="•"/>
            </a:pPr>
            <a:r>
              <a:rPr lang="fr-FR" dirty="0" smtClean="0">
                <a:solidFill>
                  <a:srgbClr val="E6AF00"/>
                </a:solidFill>
                <a:latin typeface="Cambria" pitchFamily="18" charset="0"/>
              </a:rPr>
              <a:t> </a:t>
            </a:r>
            <a:r>
              <a:rPr lang="fr-FR" dirty="0" smtClean="0">
                <a:latin typeface="Cambria" pitchFamily="18" charset="0"/>
              </a:rPr>
              <a:t>ou à la valeur précédemment choisie (ou saisie) par l’utilisateur dans le même contexte pour la première fois. </a:t>
            </a:r>
          </a:p>
          <a:p>
            <a:pPr indent="174625" algn="just">
              <a:spcBef>
                <a:spcPts val="400"/>
              </a:spcBef>
              <a:spcAft>
                <a:spcPts val="200"/>
              </a:spcAft>
            </a:pPr>
            <a:r>
              <a:rPr lang="fr-FR" b="1" dirty="0" smtClean="0">
                <a:solidFill>
                  <a:srgbClr val="E6AF00"/>
                </a:solidFill>
                <a:latin typeface="Cambria" pitchFamily="18" charset="0"/>
              </a:rPr>
              <a:t>- </a:t>
            </a:r>
            <a:r>
              <a:rPr lang="fr-FR" b="1" dirty="0" smtClean="0">
                <a:solidFill>
                  <a:schemeClr val="accent6">
                    <a:lumMod val="75000"/>
                  </a:schemeClr>
                </a:solidFill>
                <a:latin typeface="Cambria" pitchFamily="18" charset="0"/>
              </a:rPr>
              <a:t>Caractères à saisir: </a:t>
            </a:r>
          </a:p>
          <a:p>
            <a:pPr marL="174625" indent="87313"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Ne pas forcer la saisie de caractères en minuscules ou en majuscules.  Signaler à l’utilisateur lorsque la touche majuscule est activée (par un </a:t>
            </a:r>
            <a:r>
              <a:rPr lang="fr-FR" dirty="0" err="1" smtClean="0">
                <a:latin typeface="Cambria" pitchFamily="18" charset="0"/>
              </a:rPr>
              <a:t>Tooltip</a:t>
            </a:r>
            <a:r>
              <a:rPr lang="fr-FR" dirty="0" smtClean="0">
                <a:latin typeface="Cambria" pitchFamily="18" charset="0"/>
              </a:rPr>
              <a:t> par exemple).</a:t>
            </a:r>
          </a:p>
          <a:p>
            <a:pPr marL="174625" indent="87313"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Quand des unités de mesure sont associées à un champ de saisie, les faire apparaître dans le libellé du champ de saisie (l’utilisateur ne doit pas avoir à saisir l’unité de mesure). Ces unités doivent bien entendu être familières aux utilisateurs. </a:t>
            </a:r>
          </a:p>
          <a:p>
            <a:pPr marL="1746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Pour les champs qui nécessitent un format particulier (exemple : champ date), proposer un pré-formatage des données à saisir ou alors formater a posteriori (suite à la saisie de l’information par l’utilisateur). Exemple : caractères de séparation dans une saisie de date ../../.... . </a:t>
            </a:r>
            <a:endParaRPr lang="fr-FR" b="1" dirty="0" smtClean="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67</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2" name="Rectangle 11"/>
          <p:cNvSpPr/>
          <p:nvPr/>
        </p:nvSpPr>
        <p:spPr>
          <a:xfrm>
            <a:off x="500034" y="1357298"/>
            <a:ext cx="8643966" cy="5216813"/>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La saisie  de caractères par frappe au clavier</a:t>
            </a:r>
          </a:p>
          <a:p>
            <a:pPr indent="174625" algn="just">
              <a:spcBef>
                <a:spcPts val="400"/>
              </a:spcBef>
              <a:spcAft>
                <a:spcPts val="200"/>
              </a:spcAft>
              <a:buFont typeface="Wingdings" pitchFamily="2" charset="2"/>
              <a:buChar char="Ø"/>
            </a:pPr>
            <a:r>
              <a:rPr lang="fr-FR" b="1" i="1" dirty="0" smtClean="0">
                <a:solidFill>
                  <a:srgbClr val="C00000"/>
                </a:solidFill>
                <a:latin typeface="Cambria" pitchFamily="18" charset="0"/>
              </a:rPr>
              <a:t> Les champs de saisie:</a:t>
            </a:r>
          </a:p>
          <a:p>
            <a:pPr indent="174625" algn="just">
              <a:spcBef>
                <a:spcPts val="400"/>
              </a:spcBef>
              <a:spcAft>
                <a:spcPts val="200"/>
              </a:spcAft>
            </a:pPr>
            <a:r>
              <a:rPr lang="fr-FR" b="1" i="1" dirty="0" smtClean="0">
                <a:solidFill>
                  <a:srgbClr val="FFC000"/>
                </a:solidFill>
                <a:latin typeface="Cambria" pitchFamily="18" charset="0"/>
              </a:rPr>
              <a:t>- </a:t>
            </a:r>
            <a:r>
              <a:rPr lang="fr-FR" b="1" dirty="0" smtClean="0">
                <a:solidFill>
                  <a:schemeClr val="accent6">
                    <a:lumMod val="75000"/>
                  </a:schemeClr>
                </a:solidFill>
                <a:latin typeface="Cambria" pitchFamily="18" charset="0"/>
              </a:rPr>
              <a:t>Saisie obligatoire et saisie optionnelle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Différencier les champs dont la saisie est obligatoire ou facultative. Solutions proposées (par ordre de préférence) : </a:t>
            </a:r>
          </a:p>
          <a:p>
            <a:pPr marL="363538" indent="85725" algn="just">
              <a:spcBef>
                <a:spcPts val="400"/>
              </a:spcBef>
              <a:spcAft>
                <a:spcPts val="200"/>
              </a:spcAft>
            </a:pPr>
            <a:r>
              <a:rPr lang="fr-FR" b="1" dirty="0" smtClean="0">
                <a:solidFill>
                  <a:srgbClr val="E6AF00"/>
                </a:solidFill>
                <a:latin typeface="Cambria" pitchFamily="18" charset="0"/>
              </a:rPr>
              <a:t>=&gt; </a:t>
            </a:r>
            <a:r>
              <a:rPr lang="fr-FR" dirty="0" smtClean="0">
                <a:latin typeface="Cambria" pitchFamily="18" charset="0"/>
              </a:rPr>
              <a:t>libellés des champs dont la saisie est obligatoire en gras, et en maigre pour ceux dont la saisie est facultative ; </a:t>
            </a:r>
          </a:p>
          <a:p>
            <a:pPr marL="363538" indent="85725" algn="just">
              <a:spcBef>
                <a:spcPts val="400"/>
              </a:spcBef>
              <a:spcAft>
                <a:spcPts val="200"/>
              </a:spcAft>
            </a:pPr>
            <a:r>
              <a:rPr lang="fr-FR" b="1" dirty="0" smtClean="0">
                <a:solidFill>
                  <a:srgbClr val="E6AF00"/>
                </a:solidFill>
                <a:latin typeface="Cambria" pitchFamily="18" charset="0"/>
              </a:rPr>
              <a:t>=&gt; </a:t>
            </a:r>
            <a:r>
              <a:rPr lang="fr-FR" dirty="0" smtClean="0">
                <a:latin typeface="Cambria" pitchFamily="18" charset="0"/>
              </a:rPr>
              <a:t>puce ou triangle (*) de couleur devant les champs dont la saisie est obligatoire et pas de marque distinctive devant les champs dont la saisie est facultative (ou l’inverse), puis mentionner à la fin que la puce ou le triangle : saisie obligatoire; </a:t>
            </a:r>
          </a:p>
          <a:p>
            <a:pPr marL="363538" indent="85725" algn="just">
              <a:spcBef>
                <a:spcPts val="400"/>
              </a:spcBef>
              <a:spcAft>
                <a:spcPts val="200"/>
              </a:spcAft>
            </a:pPr>
            <a:r>
              <a:rPr lang="fr-FR" b="1" dirty="0" smtClean="0">
                <a:solidFill>
                  <a:srgbClr val="E6AF00"/>
                </a:solidFill>
                <a:latin typeface="Cambria" pitchFamily="18" charset="0"/>
              </a:rPr>
              <a:t>=&gt;</a:t>
            </a:r>
            <a:r>
              <a:rPr lang="fr-FR" dirty="0" smtClean="0">
                <a:solidFill>
                  <a:srgbClr val="E6AF00"/>
                </a:solidFill>
                <a:latin typeface="Cambria" pitchFamily="18" charset="0"/>
              </a:rPr>
              <a:t> </a:t>
            </a:r>
            <a:r>
              <a:rPr lang="fr-FR" dirty="0" smtClean="0">
                <a:latin typeface="Cambria" pitchFamily="18" charset="0"/>
              </a:rPr>
              <a:t>encadrement gras pour les champs dont la saisie est obligatoire et encadrement fin pour ceux dont la saisie est facultative;</a:t>
            </a:r>
          </a:p>
          <a:p>
            <a:pPr marL="363538" indent="85725" algn="just">
              <a:spcBef>
                <a:spcPts val="400"/>
              </a:spcBef>
              <a:spcAft>
                <a:spcPts val="200"/>
              </a:spcAft>
            </a:pPr>
            <a:r>
              <a:rPr lang="fr-FR" b="1" dirty="0" smtClean="0">
                <a:solidFill>
                  <a:srgbClr val="E6AF00"/>
                </a:solidFill>
                <a:latin typeface="Cambria" pitchFamily="18" charset="0"/>
              </a:rPr>
              <a:t>=&gt; </a:t>
            </a:r>
            <a:r>
              <a:rPr lang="fr-FR" dirty="0" smtClean="0">
                <a:latin typeface="Cambria" pitchFamily="18" charset="0"/>
              </a:rPr>
              <a:t>fond des champs à saisir facultatif en couleur (discrète) ; </a:t>
            </a:r>
          </a:p>
          <a:p>
            <a:pPr marL="363538" indent="85725" algn="just">
              <a:spcBef>
                <a:spcPts val="400"/>
              </a:spcBef>
              <a:spcAft>
                <a:spcPts val="200"/>
              </a:spcAft>
            </a:pPr>
            <a:r>
              <a:rPr lang="fr-FR" b="1" dirty="0" smtClean="0">
                <a:solidFill>
                  <a:srgbClr val="E6AF00"/>
                </a:solidFill>
                <a:latin typeface="Cambria" pitchFamily="18" charset="0"/>
              </a:rPr>
              <a:t>=&gt; </a:t>
            </a:r>
            <a:r>
              <a:rPr lang="fr-FR" dirty="0" smtClean="0">
                <a:latin typeface="Cambria" pitchFamily="18" charset="0"/>
              </a:rPr>
              <a:t>Mettre un marqueur de </a:t>
            </a:r>
            <a:r>
              <a:rPr lang="fr-FR" b="1" i="1" dirty="0" smtClean="0">
                <a:latin typeface="Cambria" pitchFamily="18" charset="0"/>
              </a:rPr>
              <a:t>(optionnelle)</a:t>
            </a:r>
            <a:r>
              <a:rPr lang="fr-FR" dirty="0" smtClean="0">
                <a:latin typeface="Cambria" pitchFamily="18" charset="0"/>
              </a:rPr>
              <a:t> sur un libellé devant le champ de saisie facultative. </a:t>
            </a:r>
            <a:endParaRPr lang="fr-FR" b="1" dirty="0" smtClean="0">
              <a:solidFill>
                <a:srgbClr val="E6AF00"/>
              </a:solidFill>
              <a:latin typeface="Cambria" pitchFamily="18" charset="0"/>
            </a:endParaRPr>
          </a:p>
          <a:p>
            <a:pPr marL="363538" indent="85725" algn="just">
              <a:spcBef>
                <a:spcPts val="400"/>
              </a:spcBef>
              <a:spcAft>
                <a:spcPts val="200"/>
              </a:spcAf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68</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2" name="Rectangle 11"/>
          <p:cNvSpPr/>
          <p:nvPr/>
        </p:nvSpPr>
        <p:spPr>
          <a:xfrm>
            <a:off x="500034" y="1357298"/>
            <a:ext cx="8643966" cy="2539157"/>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La saisie  de caractères par frappe au clavier</a:t>
            </a:r>
          </a:p>
          <a:p>
            <a:pPr indent="174625" algn="just">
              <a:spcBef>
                <a:spcPts val="400"/>
              </a:spcBef>
              <a:spcAft>
                <a:spcPts val="200"/>
              </a:spcAft>
              <a:buFont typeface="Wingdings" pitchFamily="2" charset="2"/>
              <a:buChar char="Ø"/>
            </a:pPr>
            <a:r>
              <a:rPr lang="fr-FR" b="1" i="1" dirty="0" smtClean="0">
                <a:solidFill>
                  <a:srgbClr val="C00000"/>
                </a:solidFill>
                <a:latin typeface="Cambria" pitchFamily="18" charset="0"/>
              </a:rPr>
              <a:t> Les champs de saisie:</a:t>
            </a:r>
          </a:p>
          <a:p>
            <a:pPr indent="174625" algn="just">
              <a:spcBef>
                <a:spcPts val="400"/>
              </a:spcBef>
              <a:spcAft>
                <a:spcPts val="200"/>
              </a:spcAft>
            </a:pPr>
            <a:r>
              <a:rPr lang="fr-FR" b="1" i="1" dirty="0" smtClean="0">
                <a:solidFill>
                  <a:srgbClr val="FFC000"/>
                </a:solidFill>
                <a:latin typeface="Cambria" pitchFamily="18" charset="0"/>
              </a:rPr>
              <a:t>- </a:t>
            </a:r>
            <a:r>
              <a:rPr lang="fr-FR" b="1" dirty="0" smtClean="0">
                <a:solidFill>
                  <a:schemeClr val="accent6">
                    <a:lumMod val="75000"/>
                  </a:schemeClr>
                </a:solidFill>
                <a:latin typeface="Cambria" pitchFamily="18" charset="0"/>
              </a:rPr>
              <a:t>Validation des données de la saisie</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Lorsque l’utilisateur fait entrer des données dans un champ de saisie, alors ceci ne doit jamais entraîner de modification irréversible de l’environnement de l’application : autrement dit, il ne doit pas y avoir de création, de mise à jour, ni destruction de données sans </a:t>
            </a:r>
            <a:r>
              <a:rPr lang="fr-FR" b="1" i="1" dirty="0" smtClean="0">
                <a:latin typeface="Cambria" pitchFamily="18" charset="0"/>
              </a:rPr>
              <a:t>une validation explicite de l’utilisateur (message de confirmation). </a:t>
            </a:r>
            <a:endParaRPr lang="fr-FR" b="1" dirty="0" smtClean="0">
              <a:solidFill>
                <a:srgbClr val="E6AF00"/>
              </a:solidFill>
              <a:latin typeface="Cambria" pitchFamily="18" charset="0"/>
            </a:endParaRPr>
          </a:p>
        </p:txBody>
      </p:sp>
      <p:sp>
        <p:nvSpPr>
          <p:cNvPr id="13" name="Rectangle 12"/>
          <p:cNvSpPr/>
          <p:nvPr/>
        </p:nvSpPr>
        <p:spPr>
          <a:xfrm>
            <a:off x="500034" y="4000504"/>
            <a:ext cx="8643966" cy="2139047"/>
          </a:xfrm>
          <a:prstGeom prst="rect">
            <a:avLst/>
          </a:prstGeom>
        </p:spPr>
        <p:txBody>
          <a:bodyPr wrap="square">
            <a:spAutoFit/>
          </a:bodyPr>
          <a:lstStyle/>
          <a:p>
            <a:pPr indent="174625" algn="just">
              <a:spcBef>
                <a:spcPts val="400"/>
              </a:spcBef>
              <a:spcAft>
                <a:spcPts val="200"/>
              </a:spcAft>
            </a:pPr>
            <a:r>
              <a:rPr lang="fr-FR" b="1" i="1" dirty="0" smtClean="0">
                <a:solidFill>
                  <a:srgbClr val="FFC000"/>
                </a:solidFill>
                <a:latin typeface="Cambria" pitchFamily="18" charset="0"/>
              </a:rPr>
              <a:t>- </a:t>
            </a:r>
            <a:r>
              <a:rPr lang="fr-FR" b="1" dirty="0" smtClean="0">
                <a:solidFill>
                  <a:schemeClr val="accent6">
                    <a:lumMod val="75000"/>
                  </a:schemeClr>
                </a:solidFill>
                <a:latin typeface="Cambria" pitchFamily="18" charset="0"/>
              </a:rPr>
              <a:t>Retour système (Feedback)</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La frappe de chaque caractère doit entraîner un retour immédiat : </a:t>
            </a:r>
          </a:p>
          <a:p>
            <a:pPr marL="363538" indent="85725" algn="just">
              <a:spcBef>
                <a:spcPts val="400"/>
              </a:spcBef>
              <a:spcAft>
                <a:spcPts val="200"/>
              </a:spcAft>
            </a:pPr>
            <a:r>
              <a:rPr lang="fr-FR" dirty="0" smtClean="0">
                <a:latin typeface="Cambria" pitchFamily="18" charset="0"/>
              </a:rPr>
              <a:t>  </a:t>
            </a:r>
            <a:r>
              <a:rPr lang="fr-FR" b="1" dirty="0" smtClean="0">
                <a:solidFill>
                  <a:srgbClr val="E6AF00"/>
                </a:solidFill>
                <a:latin typeface="Cambria" pitchFamily="18" charset="0"/>
              </a:rPr>
              <a:t>=&gt; </a:t>
            </a:r>
            <a:r>
              <a:rPr lang="fr-FR" dirty="0" smtClean="0">
                <a:latin typeface="Cambria" pitchFamily="18" charset="0"/>
              </a:rPr>
              <a:t>affichage du caractère, </a:t>
            </a:r>
          </a:p>
          <a:p>
            <a:pPr marL="363538" indent="85725" algn="just">
              <a:spcBef>
                <a:spcPts val="400"/>
              </a:spcBef>
              <a:spcAft>
                <a:spcPts val="200"/>
              </a:spcAft>
            </a:pPr>
            <a:r>
              <a:rPr lang="fr-FR" b="1" dirty="0" smtClean="0">
                <a:solidFill>
                  <a:srgbClr val="E6AF00"/>
                </a:solidFill>
                <a:latin typeface="Cambria" pitchFamily="18" charset="0"/>
              </a:rPr>
              <a:t>  =&gt; </a:t>
            </a:r>
            <a:r>
              <a:rPr lang="fr-FR" dirty="0" smtClean="0">
                <a:latin typeface="Cambria" pitchFamily="18" charset="0"/>
              </a:rPr>
              <a:t>affichage de code (astérisque pour les mots de passe par exemple), </a:t>
            </a:r>
          </a:p>
          <a:p>
            <a:pPr marL="363538" indent="85725" algn="just">
              <a:spcBef>
                <a:spcPts val="400"/>
              </a:spcBef>
              <a:spcAft>
                <a:spcPts val="200"/>
              </a:spcAft>
            </a:pPr>
            <a:r>
              <a:rPr lang="fr-FR" dirty="0" smtClean="0">
                <a:latin typeface="Cambria" pitchFamily="18" charset="0"/>
              </a:rPr>
              <a:t>  </a:t>
            </a:r>
            <a:r>
              <a:rPr lang="fr-FR" b="1" dirty="0" smtClean="0">
                <a:solidFill>
                  <a:srgbClr val="E6AF00"/>
                </a:solidFill>
                <a:latin typeface="Cambria" pitchFamily="18" charset="0"/>
              </a:rPr>
              <a:t>=&gt; </a:t>
            </a:r>
            <a:r>
              <a:rPr lang="fr-FR" dirty="0" smtClean="0">
                <a:latin typeface="Cambria" pitchFamily="18" charset="0"/>
              </a:rPr>
              <a:t>signal sonore pour indiquer un caractère interdit. </a:t>
            </a:r>
          </a:p>
          <a:p>
            <a:pPr marL="363538" indent="85725" algn="just">
              <a:spcBef>
                <a:spcPts val="400"/>
              </a:spcBef>
              <a:spcAft>
                <a:spcPts val="200"/>
              </a:spcAft>
              <a:buFont typeface="Arial" pitchFamily="34" charset="0"/>
              <a:buChar char="•"/>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69</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4231928"/>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La saisie  de caractères par frappe au clavier</a:t>
            </a:r>
          </a:p>
          <a:p>
            <a:pPr indent="174625" algn="just">
              <a:spcBef>
                <a:spcPts val="400"/>
              </a:spcBef>
              <a:spcAft>
                <a:spcPts val="200"/>
              </a:spcAft>
              <a:buFont typeface="Wingdings" pitchFamily="2" charset="2"/>
              <a:buChar char="Ø"/>
            </a:pPr>
            <a:r>
              <a:rPr lang="fr-FR" b="1" i="1" dirty="0" smtClean="0">
                <a:solidFill>
                  <a:srgbClr val="C00000"/>
                </a:solidFill>
                <a:latin typeface="Cambria" pitchFamily="18" charset="0"/>
              </a:rPr>
              <a:t> Les champs de saisie:</a:t>
            </a:r>
          </a:p>
          <a:p>
            <a:pPr indent="174625" algn="just">
              <a:spcBef>
                <a:spcPts val="400"/>
              </a:spcBef>
              <a:spcAft>
                <a:spcPts val="200"/>
              </a:spcAft>
            </a:pPr>
            <a:r>
              <a:rPr lang="fr-FR" b="1" i="1" dirty="0" smtClean="0">
                <a:solidFill>
                  <a:srgbClr val="FFC000"/>
                </a:solidFill>
                <a:latin typeface="Cambria" pitchFamily="18" charset="0"/>
              </a:rPr>
              <a:t>- </a:t>
            </a:r>
            <a:r>
              <a:rPr lang="fr-FR" b="1" dirty="0" smtClean="0">
                <a:solidFill>
                  <a:schemeClr val="accent6">
                    <a:lumMod val="75000"/>
                  </a:schemeClr>
                </a:solidFill>
                <a:latin typeface="Cambria" pitchFamily="18" charset="0"/>
              </a:rPr>
              <a:t>Gestion des erreurs de la saisie</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Les </a:t>
            </a:r>
            <a:r>
              <a:rPr lang="fr-FR" b="1" dirty="0" smtClean="0">
                <a:latin typeface="Cambria" pitchFamily="18" charset="0"/>
              </a:rPr>
              <a:t>erreurs</a:t>
            </a:r>
            <a:r>
              <a:rPr lang="fr-FR" dirty="0" smtClean="0">
                <a:latin typeface="Cambria" pitchFamily="18" charset="0"/>
              </a:rPr>
              <a:t> de format ou de type non attendu dans un champ doivent être détectées au moment de la saisie, ou avant le passage au champ suivant.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Lorsqu’il y a une erreur, </a:t>
            </a:r>
            <a:r>
              <a:rPr lang="fr-FR" b="1" i="1" dirty="0" smtClean="0">
                <a:latin typeface="Cambria" pitchFamily="18" charset="0"/>
              </a:rPr>
              <a:t>positionner le curseur sur ce champ</a:t>
            </a:r>
            <a:r>
              <a:rPr lang="fr-FR" dirty="0" smtClean="0">
                <a:latin typeface="Cambria" pitchFamily="18" charset="0"/>
              </a:rPr>
              <a:t>. L’utilisateur doit pouvoir corriger l’erreur sans être contraint de saisir à nouveau toute la donnée.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Les erreurs de type fonctionnel sur les données saisies (à insérer dans une base de données ou sauvegarder) ne devront être signalées qu’après contrôle des données par l’application, après la validation.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Si l’utilisateur clique sur &lt;Annuler&gt; dans une fenêtre contenant des erreurs de saisie, le système doit fermer la fenêtre sans message d’erreur. </a:t>
            </a:r>
          </a:p>
          <a:p>
            <a:pPr marL="363538" indent="85725" algn="just">
              <a:spcBef>
                <a:spcPts val="400"/>
              </a:spcBef>
              <a:spcAft>
                <a:spcPts val="200"/>
              </a:spcAft>
              <a:buFont typeface="Arial" pitchFamily="34" charset="0"/>
              <a:buChar char="•"/>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9"/>
            <a:ext cx="8643966" cy="384721"/>
          </a:xfrm>
          <a:prstGeom prst="rect">
            <a:avLst/>
          </a:prstGeom>
          <a:noFill/>
        </p:spPr>
        <p:txBody>
          <a:bodyPr wrap="square" rtlCol="0">
            <a:spAutoFit/>
          </a:bodyPr>
          <a:lstStyle/>
          <a:p>
            <a:pPr marL="185738" indent="-185738" algn="just">
              <a:spcBef>
                <a:spcPts val="600"/>
              </a:spcBef>
              <a:spcAft>
                <a:spcPts val="600"/>
              </a:spcAft>
            </a:pPr>
            <a:r>
              <a:rPr lang="fr-FR" sz="1900" b="1" u="sng" dirty="0" smtClean="0">
                <a:solidFill>
                  <a:srgbClr val="C00000"/>
                </a:solidFill>
                <a:latin typeface="Cambria" pitchFamily="18" charset="0"/>
              </a:rPr>
              <a:t>2.1. Critères de  l’INRIA (Bastien et Scapin):</a:t>
            </a:r>
            <a:r>
              <a:rPr lang="fr-FR" sz="1900" dirty="0" smtClean="0">
                <a:solidFill>
                  <a:srgbClr val="C00000"/>
                </a:solidFill>
                <a:latin typeface="Cambria" pitchFamily="18" charset="0"/>
              </a:rPr>
              <a:t>   </a:t>
            </a:r>
            <a:endParaRPr lang="fr-FR" sz="1900" dirty="0" smtClean="0">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a:t>
            </a:fld>
            <a:endParaRPr lang="fr-FR" dirty="0"/>
          </a:p>
        </p:txBody>
      </p:sp>
      <p:pic>
        <p:nvPicPr>
          <p:cNvPr id="2052" name="Picture 4"/>
          <p:cNvPicPr>
            <a:picLocks noChangeAspect="1" noChangeArrowheads="1"/>
          </p:cNvPicPr>
          <p:nvPr/>
        </p:nvPicPr>
        <p:blipFill>
          <a:blip r:embed="rId3"/>
          <a:srcRect/>
          <a:stretch>
            <a:fillRect/>
          </a:stretch>
        </p:blipFill>
        <p:spPr bwMode="auto">
          <a:xfrm>
            <a:off x="428597" y="1071546"/>
            <a:ext cx="8501121" cy="5429288"/>
          </a:xfrm>
          <a:prstGeom prst="rect">
            <a:avLst/>
          </a:prstGeom>
          <a:noFill/>
          <a:ln w="9525">
            <a:noFill/>
            <a:miter lim="800000"/>
            <a:headEnd/>
            <a:tailEnd/>
          </a:ln>
          <a:effectLst/>
        </p:spPr>
      </p:pic>
      <p:sp>
        <p:nvSpPr>
          <p:cNvPr id="11" name="Rectangle 10"/>
          <p:cNvSpPr/>
          <p:nvPr/>
        </p:nvSpPr>
        <p:spPr>
          <a:xfrm>
            <a:off x="5072066" y="4572008"/>
            <a:ext cx="3786214" cy="142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70</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4031873"/>
          </a:xfrm>
          <a:prstGeom prst="rect">
            <a:avLst/>
          </a:prstGeom>
        </p:spPr>
        <p:txBody>
          <a:bodyPr wrap="square">
            <a:spAutoFit/>
          </a:bodyPr>
          <a:lstStyle/>
          <a:p>
            <a:pPr indent="261938" algn="just">
              <a:spcBef>
                <a:spcPts val="400"/>
              </a:spcBef>
              <a:spcAft>
                <a:spcPts val="200"/>
              </a:spcAft>
            </a:pPr>
            <a:r>
              <a:rPr lang="fr-FR" b="1" u="sng" dirty="0" smtClean="0">
                <a:solidFill>
                  <a:srgbClr val="C00000"/>
                </a:solidFill>
                <a:latin typeface="Cambria" pitchFamily="18" charset="0"/>
              </a:rPr>
              <a:t>2. Les données saisies par sélection dans une liste </a:t>
            </a:r>
          </a:p>
          <a:p>
            <a:pPr indent="174625" algn="just">
              <a:spcBef>
                <a:spcPts val="400"/>
              </a:spcBef>
              <a:spcAft>
                <a:spcPts val="200"/>
              </a:spcAft>
              <a:buFont typeface="Wingdings" pitchFamily="2" charset="2"/>
              <a:buChar char="Ø"/>
            </a:pPr>
            <a:r>
              <a:rPr lang="fr-FR" b="1" i="1" dirty="0" smtClean="0">
                <a:solidFill>
                  <a:srgbClr val="C00000"/>
                </a:solidFill>
                <a:latin typeface="Cambria" pitchFamily="18" charset="0"/>
              </a:rPr>
              <a:t>  La sélection d’un nombre limite d’options </a:t>
            </a:r>
          </a:p>
          <a:p>
            <a:pPr indent="174625" algn="just">
              <a:spcBef>
                <a:spcPts val="400"/>
              </a:spcBef>
              <a:spcAft>
                <a:spcPts val="200"/>
              </a:spcAft>
            </a:pPr>
            <a:r>
              <a:rPr lang="fr-FR" b="1" i="1" dirty="0" smtClean="0">
                <a:solidFill>
                  <a:srgbClr val="FFC000"/>
                </a:solidFill>
                <a:latin typeface="Cambria" pitchFamily="18" charset="0"/>
              </a:rPr>
              <a:t>- </a:t>
            </a:r>
            <a:r>
              <a:rPr lang="fr-FR" b="1" i="1" dirty="0" smtClean="0">
                <a:solidFill>
                  <a:schemeClr val="accent6">
                    <a:lumMod val="75000"/>
                  </a:schemeClr>
                </a:solidFill>
                <a:latin typeface="Cambria" pitchFamily="18" charset="0"/>
              </a:rPr>
              <a:t> </a:t>
            </a:r>
            <a:r>
              <a:rPr lang="fr-FR" b="1" dirty="0" smtClean="0">
                <a:solidFill>
                  <a:schemeClr val="accent6">
                    <a:lumMod val="75000"/>
                  </a:schemeClr>
                </a:solidFill>
                <a:latin typeface="Cambria" pitchFamily="18" charset="0"/>
              </a:rPr>
              <a:t>Les options exclusives : boutons d’option </a:t>
            </a:r>
            <a:r>
              <a:rPr lang="fr-FR" sz="1600" b="1" dirty="0" smtClean="0">
                <a:solidFill>
                  <a:schemeClr val="accent6">
                    <a:lumMod val="75000"/>
                  </a:schemeClr>
                </a:solidFill>
                <a:latin typeface="Cambria" pitchFamily="18" charset="0"/>
              </a:rPr>
              <a:t>(boutons radio, </a:t>
            </a:r>
            <a:r>
              <a:rPr lang="fr-FR" sz="1600" b="1" dirty="0" err="1" smtClean="0">
                <a:solidFill>
                  <a:schemeClr val="accent6">
                    <a:lumMod val="75000"/>
                  </a:schemeClr>
                </a:solidFill>
                <a:latin typeface="Cambria" pitchFamily="18" charset="0"/>
              </a:rPr>
              <a:t>comboBox</a:t>
            </a:r>
            <a:r>
              <a:rPr lang="fr-FR" sz="1600" b="1" dirty="0" smtClean="0">
                <a:solidFill>
                  <a:schemeClr val="accent6">
                    <a:lumMod val="75000"/>
                  </a:schemeClr>
                </a:solidFill>
                <a:latin typeface="Cambria" pitchFamily="18" charset="0"/>
              </a:rPr>
              <a:t>, </a:t>
            </a:r>
            <a:r>
              <a:rPr lang="fr-FR" sz="1600" b="1" dirty="0" err="1" smtClean="0">
                <a:solidFill>
                  <a:schemeClr val="accent6">
                    <a:lumMod val="75000"/>
                  </a:schemeClr>
                </a:solidFill>
                <a:latin typeface="Cambria" pitchFamily="18" charset="0"/>
              </a:rPr>
              <a:t>ListeBox</a:t>
            </a:r>
            <a:r>
              <a:rPr lang="fr-FR" sz="1600" b="1" dirty="0" smtClean="0">
                <a:solidFill>
                  <a:schemeClr val="accent6">
                    <a:lumMod val="75000"/>
                  </a:schemeClr>
                </a:solidFill>
                <a:latin typeface="Cambria" pitchFamily="18" charset="0"/>
              </a:rPr>
              <a:t>)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Utiliser des boutons d’option pour des choix exclusifs.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Proposer le choix entre deux options au moins, excepté dans le cas où le choix entre les différentes options n’est pas significatif (griser alors toutes les options).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Il doit toujours y avoir une valeur par défaut. Si un utilisateur peut choisir de ne sélectionner aucun des choix, ajouter une option « Aucun » ou l’équivalent et la mettre par défaut.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Rassembler les boutons d’option dans des boîtes de groupe.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Ecrire le libellé à droite du bouton d’option. </a:t>
            </a:r>
          </a:p>
          <a:p>
            <a:pPr marL="363538" indent="85725" algn="just">
              <a:spcBef>
                <a:spcPts val="400"/>
              </a:spcBef>
              <a:spcAft>
                <a:spcPts val="200"/>
              </a:spcAf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71</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4031873"/>
          </a:xfrm>
          <a:prstGeom prst="rect">
            <a:avLst/>
          </a:prstGeom>
        </p:spPr>
        <p:txBody>
          <a:bodyPr wrap="square">
            <a:spAutoFit/>
          </a:bodyPr>
          <a:lstStyle/>
          <a:p>
            <a:pPr indent="261938" algn="just">
              <a:spcBef>
                <a:spcPts val="400"/>
              </a:spcBef>
              <a:spcAft>
                <a:spcPts val="200"/>
              </a:spcAft>
            </a:pPr>
            <a:r>
              <a:rPr lang="fr-FR" b="1" u="sng" dirty="0" smtClean="0">
                <a:solidFill>
                  <a:srgbClr val="C00000"/>
                </a:solidFill>
                <a:latin typeface="Cambria" pitchFamily="18" charset="0"/>
              </a:rPr>
              <a:t>2. Les données saisies par sélection dans une liste </a:t>
            </a:r>
          </a:p>
          <a:p>
            <a:pPr indent="174625" algn="just">
              <a:spcBef>
                <a:spcPts val="400"/>
              </a:spcBef>
              <a:spcAft>
                <a:spcPts val="200"/>
              </a:spcAft>
              <a:buFont typeface="Wingdings" pitchFamily="2" charset="2"/>
              <a:buChar char="Ø"/>
            </a:pPr>
            <a:r>
              <a:rPr lang="fr-FR" b="1" i="1" dirty="0" smtClean="0">
                <a:solidFill>
                  <a:srgbClr val="C00000"/>
                </a:solidFill>
                <a:latin typeface="Cambria" pitchFamily="18" charset="0"/>
              </a:rPr>
              <a:t>  La sélection d’un nombre limite d’options </a:t>
            </a:r>
          </a:p>
          <a:p>
            <a:pPr indent="174625" algn="just">
              <a:spcBef>
                <a:spcPts val="400"/>
              </a:spcBef>
              <a:spcAft>
                <a:spcPts val="200"/>
              </a:spcAft>
            </a:pPr>
            <a:r>
              <a:rPr lang="fr-FR" b="1" i="1" dirty="0" smtClean="0">
                <a:solidFill>
                  <a:srgbClr val="FFC000"/>
                </a:solidFill>
                <a:latin typeface="Cambria" pitchFamily="18" charset="0"/>
              </a:rPr>
              <a:t>- </a:t>
            </a:r>
            <a:r>
              <a:rPr lang="fr-FR" b="1" i="1" dirty="0" smtClean="0">
                <a:solidFill>
                  <a:schemeClr val="accent6">
                    <a:lumMod val="75000"/>
                  </a:schemeClr>
                </a:solidFill>
                <a:latin typeface="Cambria" pitchFamily="18" charset="0"/>
              </a:rPr>
              <a:t> </a:t>
            </a:r>
            <a:r>
              <a:rPr lang="fr-FR" b="1" dirty="0" smtClean="0">
                <a:solidFill>
                  <a:schemeClr val="accent6">
                    <a:lumMod val="75000"/>
                  </a:schemeClr>
                </a:solidFill>
                <a:latin typeface="Cambria" pitchFamily="18" charset="0"/>
              </a:rPr>
              <a:t>Les options non exclusives : cases à cocher, </a:t>
            </a:r>
            <a:r>
              <a:rPr lang="fr-FR" b="1" dirty="0" err="1" smtClean="0">
                <a:solidFill>
                  <a:schemeClr val="accent6">
                    <a:lumMod val="75000"/>
                  </a:schemeClr>
                </a:solidFill>
                <a:latin typeface="Cambria" pitchFamily="18" charset="0"/>
              </a:rPr>
              <a:t>CheckListBox</a:t>
            </a:r>
            <a:endParaRPr lang="fr-FR" sz="1600" b="1" dirty="0" smtClean="0">
              <a:solidFill>
                <a:schemeClr val="accent6">
                  <a:lumMod val="75000"/>
                </a:schemeClr>
              </a:solidFill>
              <a:latin typeface="Cambria" pitchFamily="18" charset="0"/>
            </a:endParaRP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Utiliser des boutons d’option pour des choix exclusifs.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Proposer le choix entre deux options au moins, excepté dans le cas où le choix entre les différentes options n’est pas significatif (griser alors toutes les options).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Il doit toujours y avoir une valeur par défaut. Si un utilisateur peut choisir de ne sélectionner aucun des choix, ajouter une option « Aucun » ou l’équivalent et la mettre par défaut.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Rassembler les boutons d’option dans des boîtes de groupe.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Ecrire le libellé à droite du bouton d’option. </a:t>
            </a:r>
          </a:p>
          <a:p>
            <a:pPr marL="363538" indent="85725" algn="just">
              <a:spcBef>
                <a:spcPts val="400"/>
              </a:spcBef>
              <a:spcAft>
                <a:spcPts val="200"/>
              </a:spcAf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3) </a:t>
            </a:r>
            <a:r>
              <a:rPr lang="fr-FR" sz="1900" b="1" dirty="0" smtClean="0">
                <a:solidFill>
                  <a:srgbClr val="6600CC"/>
                </a:solidFill>
                <a:latin typeface="Cambria" pitchFamily="18" charset="0"/>
              </a:rPr>
              <a:t>Principes de saisie</a:t>
            </a:r>
            <a:endParaRPr lang="fr-FR" sz="19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72</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4862870"/>
          </a:xfrm>
          <a:prstGeom prst="rect">
            <a:avLst/>
          </a:prstGeom>
        </p:spPr>
        <p:txBody>
          <a:bodyPr wrap="square">
            <a:spAutoFit/>
          </a:bodyPr>
          <a:lstStyle/>
          <a:p>
            <a:pPr indent="261938" algn="just">
              <a:spcBef>
                <a:spcPts val="400"/>
              </a:spcBef>
              <a:spcAft>
                <a:spcPts val="200"/>
              </a:spcAft>
            </a:pPr>
            <a:r>
              <a:rPr lang="fr-FR" b="1" u="sng" dirty="0" smtClean="0">
                <a:solidFill>
                  <a:srgbClr val="C00000"/>
                </a:solidFill>
                <a:latin typeface="Cambria" pitchFamily="18" charset="0"/>
              </a:rPr>
              <a:t>2. Les données saisies par sélection dans une liste </a:t>
            </a:r>
          </a:p>
          <a:p>
            <a:pPr indent="174625" algn="just">
              <a:spcBef>
                <a:spcPts val="400"/>
              </a:spcBef>
              <a:spcAft>
                <a:spcPts val="200"/>
              </a:spcAft>
            </a:pPr>
            <a:r>
              <a:rPr lang="fr-FR" b="1" i="1" dirty="0" smtClean="0">
                <a:solidFill>
                  <a:srgbClr val="FFC000"/>
                </a:solidFill>
                <a:latin typeface="Cambria" pitchFamily="18" charset="0"/>
              </a:rPr>
              <a:t>- </a:t>
            </a:r>
            <a:r>
              <a:rPr lang="fr-FR" b="1" i="1" dirty="0" smtClean="0">
                <a:solidFill>
                  <a:schemeClr val="accent6">
                    <a:lumMod val="75000"/>
                  </a:schemeClr>
                </a:solidFill>
                <a:latin typeface="Cambria" pitchFamily="18" charset="0"/>
              </a:rPr>
              <a:t> </a:t>
            </a:r>
            <a:r>
              <a:rPr lang="fr-FR" b="1" dirty="0" smtClean="0">
                <a:solidFill>
                  <a:schemeClr val="accent6">
                    <a:lumMod val="75000"/>
                  </a:schemeClr>
                </a:solidFill>
                <a:latin typeface="Cambria" pitchFamily="18" charset="0"/>
              </a:rPr>
              <a:t>Dans la liste de sélection : </a:t>
            </a:r>
            <a:endParaRPr lang="fr-FR" sz="1600" b="1" dirty="0" smtClean="0">
              <a:solidFill>
                <a:schemeClr val="accent6">
                  <a:lumMod val="75000"/>
                </a:schemeClr>
              </a:solidFill>
              <a:latin typeface="Cambria" pitchFamily="18" charset="0"/>
            </a:endParaRP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L’utilisateur doit pouvoir désélectionner un élément aussi simplement et par le même moyen qu’il peut le sélectionner.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Mettre en évidence l’élément sélectionné de façon immédiate.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La sélection ne doit jamais entraîner une action. La désélection d’un élément ne doit pas avoir d’incidence sur la tâche en cours (pas de retour au début de la tâche).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Utiliser les listes pour afficher une suite d’éléments ; la sélection pourra être unique ou multiple (sélection d’un ou plusieurs éléments).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Afficher les éléments dans un ordre s’appuyant sur la logique de l’utilisateur ou la fréquence d’utilisation. Le cas échéant, utiliser l’ordre alphabétique. </a:t>
            </a:r>
          </a:p>
          <a:p>
            <a:pPr marL="363538" indent="85725"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Ne pas permettre au curseur de boucler sur la liste : lorsque l’extrémité est atteinte, laisser le curseur dessus. </a:t>
            </a:r>
          </a:p>
          <a:p>
            <a:pPr marL="363538" indent="85725" algn="just">
              <a:spcBef>
                <a:spcPts val="400"/>
              </a:spcBef>
              <a:spcAft>
                <a:spcPts val="200"/>
              </a:spcAf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73</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4308872"/>
          </a:xfrm>
          <a:prstGeom prst="rect">
            <a:avLst/>
          </a:prstGeom>
        </p:spPr>
        <p:txBody>
          <a:bodyPr wrap="square">
            <a:spAutoFit/>
          </a:bodyPr>
          <a:lstStyle/>
          <a:p>
            <a:pPr indent="261938" algn="just">
              <a:spcBef>
                <a:spcPts val="400"/>
              </a:spcBef>
              <a:spcAft>
                <a:spcPts val="200"/>
              </a:spcAft>
            </a:pPr>
            <a:r>
              <a:rPr lang="fr-FR" b="1" u="sng" dirty="0" smtClean="0">
                <a:solidFill>
                  <a:srgbClr val="C00000"/>
                </a:solidFill>
                <a:latin typeface="Cambria" pitchFamily="18" charset="0"/>
              </a:rPr>
              <a:t>1. Recommandations générales</a:t>
            </a:r>
          </a:p>
          <a:p>
            <a:pPr marL="174625" algn="just">
              <a:spcBef>
                <a:spcPts val="400"/>
              </a:spcBef>
              <a:spcAft>
                <a:spcPts val="200"/>
              </a:spcAft>
              <a:buFont typeface="Wingdings" pitchFamily="2" charset="2"/>
              <a:buChar char="Ø"/>
            </a:pPr>
            <a:r>
              <a:rPr lang="fr-FR" b="1" dirty="0" smtClean="0">
                <a:solidFill>
                  <a:srgbClr val="C00000"/>
                </a:solidFill>
                <a:latin typeface="Cambria" pitchFamily="18" charset="0"/>
              </a:rPr>
              <a:t> Le libelle des actions </a:t>
            </a:r>
          </a:p>
          <a:p>
            <a:pPr marL="174625" algn="just">
              <a:spcBef>
                <a:spcPts val="400"/>
              </a:spcBef>
              <a:spcAft>
                <a:spcPts val="200"/>
              </a:spcAft>
            </a:pPr>
            <a:r>
              <a:rPr lang="fr-FR" b="1" dirty="0" smtClean="0">
                <a:solidFill>
                  <a:schemeClr val="accent6">
                    <a:lumMod val="75000"/>
                  </a:schemeClr>
                </a:solidFill>
                <a:latin typeface="Cambria" pitchFamily="18" charset="0"/>
              </a:rPr>
              <a:t>- </a:t>
            </a:r>
            <a:r>
              <a:rPr lang="fr-FR" dirty="0" smtClean="0">
                <a:latin typeface="Cambria" pitchFamily="18" charset="0"/>
              </a:rPr>
              <a:t>Pour représenter l’action, employer des libellés (et/ou des icones) aisément compréhensibles. Choisir un Vocabulaire non ambigu et connu de l’utilisateur. </a:t>
            </a:r>
          </a:p>
          <a:p>
            <a:pPr marL="363538" indent="173038"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Utiliser plutôt des verbes à l’infinitif. </a:t>
            </a:r>
            <a:r>
              <a:rPr lang="fr-FR" b="1" strike="sngStrike" dirty="0" smtClean="0">
                <a:solidFill>
                  <a:srgbClr val="FF0000"/>
                </a:solidFill>
                <a:latin typeface="Cambria" pitchFamily="18" charset="0"/>
              </a:rPr>
              <a:t>Validation </a:t>
            </a:r>
            <a:r>
              <a:rPr lang="fr-FR" dirty="0" smtClean="0">
                <a:latin typeface="Cambria" pitchFamily="18" charset="0"/>
              </a:rPr>
              <a:t>, </a:t>
            </a:r>
            <a:r>
              <a:rPr lang="fr-FR" b="1" dirty="0" smtClean="0">
                <a:solidFill>
                  <a:srgbClr val="00B050"/>
                </a:solidFill>
                <a:latin typeface="Cambria" pitchFamily="18" charset="0"/>
              </a:rPr>
              <a:t>Valider </a:t>
            </a:r>
          </a:p>
          <a:p>
            <a:pPr marL="363538" indent="173038"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Mettre l’initiale du verbe en capitale. </a:t>
            </a:r>
            <a:r>
              <a:rPr lang="fr-FR" b="1" strike="sngStrike" dirty="0" smtClean="0">
                <a:solidFill>
                  <a:srgbClr val="FF0000"/>
                </a:solidFill>
                <a:latin typeface="Cambria" pitchFamily="18" charset="0"/>
              </a:rPr>
              <a:t>valider</a:t>
            </a:r>
            <a:r>
              <a:rPr lang="fr-FR" dirty="0" smtClean="0">
                <a:latin typeface="Cambria" pitchFamily="18" charset="0"/>
              </a:rPr>
              <a:t> , </a:t>
            </a:r>
            <a:r>
              <a:rPr lang="fr-FR" b="1" dirty="0" smtClean="0">
                <a:solidFill>
                  <a:srgbClr val="00B050"/>
                </a:solidFill>
                <a:latin typeface="Cambria" pitchFamily="18" charset="0"/>
              </a:rPr>
              <a:t>Valider </a:t>
            </a:r>
          </a:p>
          <a:p>
            <a:pPr marL="363538" indent="173038" algn="just">
              <a:spcBef>
                <a:spcPts val="400"/>
              </a:spcBef>
              <a:spcAft>
                <a:spcPts val="200"/>
              </a:spcAft>
              <a:buFont typeface="Arial" pitchFamily="34" charset="0"/>
              <a:buChar char="•"/>
            </a:pPr>
            <a:r>
              <a:rPr lang="fr-FR" b="1" dirty="0" smtClean="0">
                <a:solidFill>
                  <a:srgbClr val="FFC000"/>
                </a:solidFill>
                <a:latin typeface="Cambria" pitchFamily="18" charset="0"/>
              </a:rPr>
              <a:t> </a:t>
            </a:r>
            <a:r>
              <a:rPr lang="fr-FR" dirty="0" smtClean="0">
                <a:latin typeface="Cambria" pitchFamily="18" charset="0"/>
              </a:rPr>
              <a:t>Eviter les libellés trop longs (de préférence pas plus de 4 mots).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Homogénéité : au sein d’une même application, toujours utiliser le même libellé pour désigner la même Action : ne pas utiliser de synonymes. Ex : </a:t>
            </a:r>
            <a:r>
              <a:rPr lang="fr-FR" b="1" dirty="0" smtClean="0">
                <a:solidFill>
                  <a:srgbClr val="FF0000"/>
                </a:solidFill>
                <a:latin typeface="Cambria" pitchFamily="18" charset="0"/>
              </a:rPr>
              <a:t>Valider</a:t>
            </a:r>
            <a:r>
              <a:rPr lang="fr-FR" dirty="0" smtClean="0">
                <a:latin typeface="Cambria" pitchFamily="18" charset="0"/>
              </a:rPr>
              <a:t>, </a:t>
            </a:r>
            <a:r>
              <a:rPr lang="fr-FR" b="1" dirty="0" smtClean="0">
                <a:solidFill>
                  <a:srgbClr val="FF0000"/>
                </a:solidFill>
                <a:latin typeface="Cambria" pitchFamily="18" charset="0"/>
              </a:rPr>
              <a:t>Ok</a:t>
            </a:r>
            <a:r>
              <a:rPr lang="fr-FR" dirty="0" smtClean="0">
                <a:latin typeface="Cambria" pitchFamily="18" charset="0"/>
              </a:rPr>
              <a:t>, </a:t>
            </a:r>
            <a:r>
              <a:rPr lang="fr-FR" b="1" dirty="0" smtClean="0">
                <a:solidFill>
                  <a:srgbClr val="FF0000"/>
                </a:solidFill>
                <a:latin typeface="Cambria" pitchFamily="18" charset="0"/>
              </a:rPr>
              <a:t>Appliquer </a:t>
            </a:r>
          </a:p>
          <a:p>
            <a:pPr marL="174625" algn="just">
              <a:spcBef>
                <a:spcPts val="400"/>
              </a:spcBef>
              <a:spcAft>
                <a:spcPts val="200"/>
              </a:spcAft>
            </a:pPr>
            <a:r>
              <a:rPr lang="fr-FR" b="1" dirty="0" smtClean="0">
                <a:solidFill>
                  <a:srgbClr val="E6AF00"/>
                </a:solidFill>
                <a:latin typeface="Cambria" pitchFamily="18" charset="0"/>
              </a:rPr>
              <a:t>-</a:t>
            </a:r>
            <a:r>
              <a:rPr lang="fr-FR" b="1" dirty="0" smtClean="0">
                <a:solidFill>
                  <a:srgbClr val="C00000"/>
                </a:solidFill>
                <a:latin typeface="Cambria" pitchFamily="18" charset="0"/>
              </a:rPr>
              <a:t> </a:t>
            </a:r>
            <a:r>
              <a:rPr lang="fr-FR" dirty="0" smtClean="0">
                <a:latin typeface="Cambria" pitchFamily="18" charset="0"/>
              </a:rPr>
              <a:t>Lorsqu’une action implique une étape de dialogue supplémentaire avant d’être réalisée, faire suivre le libellé Par des points de suspension. </a:t>
            </a:r>
            <a:r>
              <a:rPr lang="fr-FR" b="1" dirty="0" smtClean="0">
                <a:solidFill>
                  <a:srgbClr val="00B050"/>
                </a:solidFill>
                <a:latin typeface="Cambria" pitchFamily="18" charset="0"/>
              </a:rPr>
              <a:t>Confirmer… </a:t>
            </a:r>
          </a:p>
          <a:p>
            <a:pPr marL="174625" algn="just">
              <a:spcBef>
                <a:spcPts val="400"/>
              </a:spcBef>
              <a:spcAft>
                <a:spcPts val="200"/>
              </a:spcAft>
            </a:pPr>
            <a:endParaRPr lang="fr-FR" b="1" dirty="0" smtClean="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74</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6324808"/>
          </a:xfrm>
          <a:prstGeom prst="rect">
            <a:avLst/>
          </a:prstGeom>
        </p:spPr>
        <p:txBody>
          <a:bodyPr wrap="square">
            <a:spAutoFit/>
          </a:bodyPr>
          <a:lstStyle/>
          <a:p>
            <a:pPr indent="261938" algn="just">
              <a:spcBef>
                <a:spcPts val="400"/>
              </a:spcBef>
              <a:spcAft>
                <a:spcPts val="200"/>
              </a:spcAft>
            </a:pPr>
            <a:r>
              <a:rPr lang="fr-FR" b="1" u="sng" dirty="0" smtClean="0">
                <a:solidFill>
                  <a:srgbClr val="C00000"/>
                </a:solidFill>
                <a:latin typeface="Cambria" pitchFamily="18" charset="0"/>
              </a:rPr>
              <a:t>1. Recommandations générales</a:t>
            </a:r>
          </a:p>
          <a:p>
            <a:pPr marL="174625" algn="just">
              <a:spcBef>
                <a:spcPts val="400"/>
              </a:spcBef>
              <a:spcAft>
                <a:spcPts val="200"/>
              </a:spcAft>
              <a:buFont typeface="Wingdings" pitchFamily="2" charset="2"/>
              <a:buChar char="Ø"/>
            </a:pPr>
            <a:r>
              <a:rPr lang="fr-FR" b="1" dirty="0" smtClean="0">
                <a:solidFill>
                  <a:srgbClr val="C00000"/>
                </a:solidFill>
                <a:latin typeface="Cambria" pitchFamily="18" charset="0"/>
              </a:rPr>
              <a:t> Les raccourcis clavier </a:t>
            </a:r>
          </a:p>
          <a:p>
            <a:pPr marL="174625" algn="just">
              <a:spcBef>
                <a:spcPts val="400"/>
              </a:spcBef>
              <a:spcAft>
                <a:spcPts val="200"/>
              </a:spcAft>
            </a:pPr>
            <a:r>
              <a:rPr lang="fr-FR" b="1" dirty="0" smtClean="0">
                <a:solidFill>
                  <a:schemeClr val="accent6">
                    <a:lumMod val="75000"/>
                  </a:schemeClr>
                </a:solidFill>
                <a:latin typeface="Cambria" pitchFamily="18" charset="0"/>
              </a:rPr>
              <a:t>- </a:t>
            </a:r>
            <a:r>
              <a:rPr lang="fr-FR" dirty="0" smtClean="0">
                <a:latin typeface="Cambria" pitchFamily="18" charset="0"/>
              </a:rPr>
              <a:t>Déclencher une action par raccourci clavier ne doit pas changer son mode de fonctionnement. Exemple : si le déclenchement d’une action de suppression (clic sur le bouton &lt;Supprimer&gt;) entraîne l’apparition d’un message de confirmation (du type « Voulez-vous vraiment supprimer... ? »), alors ce message doit également apparaître lorsque l’utilisateur déclenche cette action par son raccourci clavier.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Tous les raccourcis clavier d’une fenêtre donnée doivent être actifs lorsque cette fenêtre est active. </a:t>
            </a:r>
          </a:p>
          <a:p>
            <a:pPr marL="174625" algn="just">
              <a:spcBef>
                <a:spcPts val="400"/>
              </a:spcBef>
              <a:spcAft>
                <a:spcPts val="200"/>
              </a:spcAft>
            </a:pPr>
            <a:r>
              <a:rPr lang="fr-FR" b="1" dirty="0" smtClean="0">
                <a:solidFill>
                  <a:srgbClr val="E6AF00"/>
                </a:solidFill>
                <a:latin typeface="Cambria" pitchFamily="18" charset="0"/>
              </a:rPr>
              <a:t>-</a:t>
            </a:r>
            <a:r>
              <a:rPr lang="fr-FR" b="1" dirty="0" smtClean="0">
                <a:solidFill>
                  <a:srgbClr val="C00000"/>
                </a:solidFill>
                <a:latin typeface="Cambria" pitchFamily="18" charset="0"/>
              </a:rPr>
              <a:t>  </a:t>
            </a:r>
            <a:r>
              <a:rPr lang="fr-FR" dirty="0" smtClean="0">
                <a:latin typeface="Cambria" pitchFamily="18" charset="0"/>
              </a:rPr>
              <a:t>Toutefois, si une de ces actions n’est pas accessible pour une raison donnée, le raccourci clavier correspondant ne doit pas être disponible (l’activation du raccourci-clavier non disponible doit entraîner l’émission d’un bip). </a:t>
            </a:r>
          </a:p>
          <a:p>
            <a:pPr marL="174625" algn="just">
              <a:spcBef>
                <a:spcPts val="400"/>
              </a:spcBef>
              <a:spcAft>
                <a:spcPts val="200"/>
              </a:spcAft>
            </a:pPr>
            <a:r>
              <a:rPr lang="fr-FR" b="1" dirty="0" smtClean="0">
                <a:solidFill>
                  <a:srgbClr val="E6AF00"/>
                </a:solidFill>
                <a:latin typeface="Cambria" pitchFamily="18" charset="0"/>
              </a:rPr>
              <a:t>-</a:t>
            </a:r>
            <a:r>
              <a:rPr lang="fr-FR" b="1" dirty="0" smtClean="0">
                <a:solidFill>
                  <a:srgbClr val="C00000"/>
                </a:solidFill>
                <a:latin typeface="Cambria" pitchFamily="18" charset="0"/>
              </a:rPr>
              <a:t>  </a:t>
            </a:r>
            <a:r>
              <a:rPr lang="fr-FR" dirty="0" smtClean="0">
                <a:latin typeface="Cambria" pitchFamily="18" charset="0"/>
              </a:rPr>
              <a:t>Copier : Ctrl + C, Couper : Ctrl + X, Coller : Ctrl + V, Annuler : Ctrl + Z, Ouvrir : Ctrl + O, Imprimer : Ctrl + P, Enregistrer : Ctrl + S, Affichage de l’aide : F1, Fermeture de l’application ou d’un dialogue : Alt + F4, Activation/désactivation de l’aide contextuelle : Shift + F1. </a:t>
            </a: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b="1" dirty="0" smtClean="0">
              <a:solidFill>
                <a:srgbClr val="00B050"/>
              </a:solidFill>
              <a:latin typeface="Cambria" pitchFamily="18" charset="0"/>
            </a:endParaRPr>
          </a:p>
          <a:p>
            <a:pPr marL="174625" algn="just">
              <a:spcBef>
                <a:spcPts val="400"/>
              </a:spcBef>
              <a:spcAft>
                <a:spcPts val="200"/>
              </a:spcAft>
            </a:pPr>
            <a:endParaRPr lang="fr-FR" b="1" dirty="0" smtClean="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75</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5016758"/>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Recommandations générales</a:t>
            </a:r>
          </a:p>
          <a:p>
            <a:pPr indent="261938" algn="just">
              <a:spcBef>
                <a:spcPts val="400"/>
              </a:spcBef>
              <a:spcAft>
                <a:spcPts val="200"/>
              </a:spcAft>
            </a:pPr>
            <a:endParaRPr lang="fr-FR" b="1" u="sng" dirty="0" smtClean="0">
              <a:solidFill>
                <a:srgbClr val="C00000"/>
              </a:solidFill>
              <a:latin typeface="Cambria" pitchFamily="18" charset="0"/>
            </a:endParaRPr>
          </a:p>
          <a:p>
            <a:pPr marL="174625" algn="just">
              <a:spcBef>
                <a:spcPts val="400"/>
              </a:spcBef>
              <a:spcAft>
                <a:spcPts val="200"/>
              </a:spcAft>
              <a:buFont typeface="Wingdings" pitchFamily="2" charset="2"/>
              <a:buChar char="Ø"/>
            </a:pPr>
            <a:r>
              <a:rPr lang="fr-FR" b="1" dirty="0" smtClean="0">
                <a:solidFill>
                  <a:srgbClr val="C00000"/>
                </a:solidFill>
                <a:latin typeface="Cambria" pitchFamily="18" charset="0"/>
              </a:rPr>
              <a:t> Les actions interdites ou indisponibles </a:t>
            </a:r>
          </a:p>
          <a:p>
            <a:pPr marL="174625" algn="just">
              <a:spcBef>
                <a:spcPts val="400"/>
              </a:spcBef>
              <a:spcAft>
                <a:spcPts val="200"/>
              </a:spcAft>
            </a:pPr>
            <a:r>
              <a:rPr lang="fr-FR" b="1" dirty="0" smtClean="0">
                <a:solidFill>
                  <a:schemeClr val="accent6">
                    <a:lumMod val="75000"/>
                  </a:schemeClr>
                </a:solidFill>
                <a:latin typeface="Cambria" pitchFamily="18" charset="0"/>
              </a:rPr>
              <a:t>-  </a:t>
            </a:r>
            <a:r>
              <a:rPr lang="fr-FR" dirty="0" smtClean="0">
                <a:latin typeface="Cambria" pitchFamily="18" charset="0"/>
              </a:rPr>
              <a:t>Pour les actions pouvant varier selon le contexte, utiliser un affichage grisé. </a:t>
            </a: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Tous les raccourcis clavier d’une fenêtre donnée doivent être actifs lorsque cette fenêtre est active. </a:t>
            </a:r>
          </a:p>
          <a:p>
            <a:pPr marL="174625" algn="just">
              <a:spcBef>
                <a:spcPts val="400"/>
              </a:spcBef>
              <a:spcAft>
                <a:spcPts val="200"/>
              </a:spcAft>
            </a:pPr>
            <a:r>
              <a:rPr lang="fr-FR" b="1" dirty="0" smtClean="0">
                <a:solidFill>
                  <a:srgbClr val="E6AF00"/>
                </a:solidFill>
                <a:latin typeface="Cambria" pitchFamily="18" charset="0"/>
              </a:rPr>
              <a:t>-</a:t>
            </a:r>
            <a:r>
              <a:rPr lang="fr-FR" b="1" dirty="0" smtClean="0">
                <a:solidFill>
                  <a:srgbClr val="C00000"/>
                </a:solidFill>
                <a:latin typeface="Cambria" pitchFamily="18" charset="0"/>
              </a:rPr>
              <a:t>  </a:t>
            </a:r>
            <a:r>
              <a:rPr lang="fr-FR" dirty="0" smtClean="0">
                <a:latin typeface="Cambria" pitchFamily="18" charset="0"/>
              </a:rPr>
              <a:t>Lorsque l’utilisateur appelle une action interdite (par utilisation de la Souris ou par raccourci clavier) l’application doit réagir par un avertissement sonore. Dans le cas où l’utilisateur a la possibilité de modifier l’environnement pour rendre cette action disponible, coupler le signal sonore avec l’affichage d’une fenêtre de message. </a:t>
            </a: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b="1" dirty="0" smtClean="0">
              <a:solidFill>
                <a:srgbClr val="00B050"/>
              </a:solidFill>
              <a:latin typeface="Cambria" pitchFamily="18" charset="0"/>
            </a:endParaRPr>
          </a:p>
          <a:p>
            <a:pPr marL="174625" algn="just">
              <a:spcBef>
                <a:spcPts val="400"/>
              </a:spcBef>
              <a:spcAft>
                <a:spcPts val="200"/>
              </a:spcAft>
            </a:pPr>
            <a:endParaRPr lang="fr-FR" b="1" dirty="0" smtClean="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76</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6278642"/>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Recommandations générales</a:t>
            </a:r>
            <a:endParaRPr lang="fr-FR" b="1" dirty="0" smtClean="0">
              <a:solidFill>
                <a:srgbClr val="C00000"/>
              </a:solidFill>
              <a:latin typeface="Cambria" pitchFamily="18" charset="0"/>
            </a:endParaRPr>
          </a:p>
          <a:p>
            <a:pPr marL="174625" algn="just">
              <a:spcBef>
                <a:spcPts val="400"/>
              </a:spcBef>
              <a:spcAft>
                <a:spcPts val="200"/>
              </a:spcAft>
              <a:buFont typeface="Wingdings" pitchFamily="2" charset="2"/>
              <a:buChar char="Ø"/>
            </a:pPr>
            <a:r>
              <a:rPr lang="fr-FR" b="1" dirty="0" smtClean="0">
                <a:solidFill>
                  <a:srgbClr val="C00000"/>
                </a:solidFill>
                <a:latin typeface="Cambria" pitchFamily="18" charset="0"/>
              </a:rPr>
              <a:t>Le retour-arrière </a:t>
            </a:r>
          </a:p>
          <a:p>
            <a:pPr marL="174625" algn="just">
              <a:spcBef>
                <a:spcPts val="400"/>
              </a:spcBef>
              <a:spcAft>
                <a:spcPts val="200"/>
              </a:spcAft>
              <a:buFontTx/>
              <a:buChar char="-"/>
            </a:pPr>
            <a:r>
              <a:rPr lang="fr-FR" dirty="0" smtClean="0">
                <a:latin typeface="Cambria" pitchFamily="18" charset="0"/>
              </a:rPr>
              <a:t>Si l’utilisateur effectue une action par erreur ou déclenche une action dont le traitement peut être long, il doit pouvoir retourner à l’état précédant le déclenchement. Si l’action concernait un objet sélectionné, conserver la sélection (par exemple la touche </a:t>
            </a:r>
            <a:r>
              <a:rPr lang="fr-FR" dirty="0" err="1" smtClean="0">
                <a:latin typeface="Cambria" pitchFamily="18" charset="0"/>
              </a:rPr>
              <a:t>echap</a:t>
            </a:r>
            <a:r>
              <a:rPr lang="fr-FR" dirty="0" smtClean="0">
                <a:latin typeface="Cambria" pitchFamily="18" charset="0"/>
              </a:rPr>
              <a:t> lors du chargement d’un document PowerPoint). </a:t>
            </a:r>
          </a:p>
          <a:p>
            <a:pPr marL="174625" algn="just">
              <a:spcBef>
                <a:spcPts val="400"/>
              </a:spcBef>
              <a:spcAft>
                <a:spcPts val="200"/>
              </a:spcAft>
            </a:pPr>
            <a:r>
              <a:rPr lang="fr-FR" b="1" dirty="0" smtClean="0">
                <a:solidFill>
                  <a:srgbClr val="E6AF00"/>
                </a:solidFill>
                <a:latin typeface="Cambria" pitchFamily="18" charset="0"/>
              </a:rPr>
              <a:t>-</a:t>
            </a:r>
            <a:r>
              <a:rPr lang="fr-FR" b="1" dirty="0" smtClean="0">
                <a:solidFill>
                  <a:srgbClr val="C00000"/>
                </a:solidFill>
                <a:latin typeface="Cambria" pitchFamily="18" charset="0"/>
              </a:rPr>
              <a:t> </a:t>
            </a:r>
            <a:r>
              <a:rPr lang="fr-FR" dirty="0" smtClean="0">
                <a:latin typeface="Cambria" pitchFamily="18" charset="0"/>
              </a:rPr>
              <a:t>Dans le cas où une action peut entraîner une destruction physique des données (Formatage ou remplacement du contenu), il est impératif : </a:t>
            </a:r>
            <a:endParaRPr lang="fr-FR" b="1" dirty="0" smtClean="0">
              <a:solidFill>
                <a:srgbClr val="E6AF00"/>
              </a:solidFill>
              <a:latin typeface="Cambria" pitchFamily="18" charset="0"/>
            </a:endParaRPr>
          </a:p>
          <a:p>
            <a:pPr marL="449263" indent="87313" algn="just">
              <a:spcBef>
                <a:spcPts val="400"/>
              </a:spcBef>
              <a:spcAft>
                <a:spcPts val="200"/>
              </a:spcAft>
              <a:buFont typeface="Arial" pitchFamily="34" charset="0"/>
              <a:buChar char="•"/>
              <a:tabLst>
                <a:tab pos="449263" algn="l"/>
              </a:tabLst>
            </a:pPr>
            <a:r>
              <a:rPr lang="fr-FR" b="1" dirty="0" smtClean="0">
                <a:solidFill>
                  <a:srgbClr val="E6AF00"/>
                </a:solidFill>
                <a:latin typeface="Cambria" pitchFamily="18" charset="0"/>
              </a:rPr>
              <a:t> </a:t>
            </a:r>
            <a:r>
              <a:rPr lang="fr-FR" dirty="0" smtClean="0">
                <a:latin typeface="Cambria" pitchFamily="18" charset="0"/>
              </a:rPr>
              <a:t>d’informer préalablement l’utilisateur des conséquences de l’action qu’il a choisie; </a:t>
            </a:r>
          </a:p>
          <a:p>
            <a:pPr marL="449263" indent="87313" algn="just">
              <a:spcBef>
                <a:spcPts val="400"/>
              </a:spcBef>
              <a:spcAft>
                <a:spcPts val="200"/>
              </a:spcAft>
              <a:buFont typeface="Arial" pitchFamily="34" charset="0"/>
              <a:buChar char="•"/>
              <a:tabLst>
                <a:tab pos="449263" algn="l"/>
              </a:tabLst>
            </a:pPr>
            <a:r>
              <a:rPr lang="fr-FR" b="1" dirty="0" smtClean="0">
                <a:solidFill>
                  <a:srgbClr val="E6AF00"/>
                </a:solidFill>
                <a:latin typeface="Cambria" pitchFamily="18" charset="0"/>
              </a:rPr>
              <a:t> </a:t>
            </a:r>
            <a:r>
              <a:rPr lang="fr-FR" dirty="0" smtClean="0">
                <a:latin typeface="Cambria" pitchFamily="18" charset="0"/>
              </a:rPr>
              <a:t>de lui demander une confirmation explicite de son choix (message de confirmation). </a:t>
            </a:r>
          </a:p>
          <a:p>
            <a:pPr marL="449263" indent="87313" algn="just">
              <a:spcBef>
                <a:spcPts val="400"/>
              </a:spcBef>
              <a:spcAft>
                <a:spcPts val="200"/>
              </a:spcAft>
              <a:buFont typeface="Arial" pitchFamily="34" charset="0"/>
              <a:buChar char="•"/>
              <a:tabLst>
                <a:tab pos="449263" algn="l"/>
              </a:tabLst>
            </a:pPr>
            <a:endParaRPr lang="fr-FR" b="1" dirty="0" smtClean="0">
              <a:solidFill>
                <a:srgbClr val="E6AF00"/>
              </a:solidFill>
              <a:latin typeface="Cambria" pitchFamily="18" charset="0"/>
            </a:endParaRPr>
          </a:p>
          <a:p>
            <a:pPr marL="449263" indent="87313" algn="just">
              <a:spcBef>
                <a:spcPts val="400"/>
              </a:spcBef>
              <a:spcAft>
                <a:spcPts val="200"/>
              </a:spcAft>
              <a:buFont typeface="Arial" pitchFamily="34" charset="0"/>
              <a:buChar char="•"/>
              <a:tabLst>
                <a:tab pos="449263" algn="l"/>
              </a:tabLst>
            </a:pPr>
            <a:endParaRPr lang="fr-FR" b="1" dirty="0" smtClean="0">
              <a:solidFill>
                <a:srgbClr val="E6AF00"/>
              </a:solidFill>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b="1" dirty="0" smtClean="0">
              <a:solidFill>
                <a:srgbClr val="00B050"/>
              </a:solidFill>
              <a:latin typeface="Cambria" pitchFamily="18" charset="0"/>
            </a:endParaRPr>
          </a:p>
          <a:p>
            <a:pPr marL="174625" algn="just">
              <a:spcBef>
                <a:spcPts val="400"/>
              </a:spcBef>
              <a:spcAft>
                <a:spcPts val="200"/>
              </a:spcAft>
            </a:pPr>
            <a:endParaRPr lang="fr-FR" b="1" dirty="0" smtClean="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77</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8048357"/>
          </a:xfrm>
          <a:prstGeom prst="rect">
            <a:avLst/>
          </a:prstGeom>
        </p:spPr>
        <p:txBody>
          <a:bodyPr wrap="square">
            <a:spAutoFit/>
          </a:bodyPr>
          <a:lstStyle/>
          <a:p>
            <a:pPr indent="261938" algn="just">
              <a:spcBef>
                <a:spcPts val="400"/>
              </a:spcBef>
              <a:spcAft>
                <a:spcPts val="200"/>
              </a:spcAft>
              <a:buAutoNum type="arabicPeriod"/>
            </a:pPr>
            <a:r>
              <a:rPr lang="fr-FR" b="1" u="sng" dirty="0" smtClean="0">
                <a:solidFill>
                  <a:srgbClr val="C00000"/>
                </a:solidFill>
                <a:latin typeface="Cambria" pitchFamily="18" charset="0"/>
              </a:rPr>
              <a:t>Recommandations générales</a:t>
            </a:r>
            <a:endParaRPr lang="fr-FR" b="1" dirty="0" smtClean="0">
              <a:solidFill>
                <a:srgbClr val="C00000"/>
              </a:solidFill>
              <a:latin typeface="Cambria" pitchFamily="18" charset="0"/>
            </a:endParaRPr>
          </a:p>
          <a:p>
            <a:pPr marL="174625" algn="just">
              <a:spcBef>
                <a:spcPts val="400"/>
              </a:spcBef>
              <a:spcAft>
                <a:spcPts val="200"/>
              </a:spcAft>
              <a:buFont typeface="Wingdings" pitchFamily="2" charset="2"/>
              <a:buChar char="Ø"/>
            </a:pPr>
            <a:r>
              <a:rPr lang="fr-FR" b="1" dirty="0" smtClean="0">
                <a:solidFill>
                  <a:srgbClr val="C00000"/>
                </a:solidFill>
                <a:latin typeface="Cambria" pitchFamily="18" charset="0"/>
              </a:rPr>
              <a:t>Les actions par défaut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Pour différencier le bouton de commande par défaut des autres boutons, utiliser généralement un encadrement sombre et encadrer le libellé d’une ligne pointillée. </a:t>
            </a: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Utilisation de la touche « Entrée » : </a:t>
            </a:r>
          </a:p>
          <a:p>
            <a:pPr marL="623888"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fenêtre contenant des boutons de commande avec une action par défaut : actionner la touche Entrée = activer l’action par défaut de la fenêtre ; </a:t>
            </a:r>
          </a:p>
          <a:p>
            <a:pPr marL="623888" algn="just">
              <a:spcBef>
                <a:spcPts val="400"/>
              </a:spcBef>
              <a:spcAft>
                <a:spcPts val="200"/>
              </a:spcAft>
              <a:buFont typeface="Arial" pitchFamily="34" charset="0"/>
              <a:buChar char="•"/>
            </a:pPr>
            <a:r>
              <a:rPr lang="fr-FR" b="1" dirty="0" smtClean="0">
                <a:solidFill>
                  <a:srgbClr val="E6AF00"/>
                </a:solidFill>
                <a:latin typeface="Cambria" pitchFamily="18" charset="0"/>
              </a:rPr>
              <a:t> </a:t>
            </a:r>
            <a:r>
              <a:rPr lang="fr-FR" dirty="0" smtClean="0">
                <a:latin typeface="Cambria" pitchFamily="18" charset="0"/>
              </a:rPr>
              <a:t>fenêtre contenant des boutons de commande sans action par défaut : actionner la touche Entrée = activer l’action associée à l’objet sur lequel est positionné le curseur. </a:t>
            </a:r>
            <a:endParaRPr lang="fr-FR" b="1" dirty="0" smtClean="0">
              <a:solidFill>
                <a:srgbClr val="C00000"/>
              </a:solidFill>
              <a:latin typeface="Cambria" pitchFamily="18" charset="0"/>
            </a:endParaRPr>
          </a:p>
          <a:p>
            <a:pPr marL="174625" lvl="0" algn="just">
              <a:spcBef>
                <a:spcPts val="400"/>
              </a:spcBef>
              <a:spcAft>
                <a:spcPts val="200"/>
              </a:spcAft>
              <a:buFont typeface="Wingdings" pitchFamily="2" charset="2"/>
              <a:buChar char="Ø"/>
            </a:pPr>
            <a:r>
              <a:rPr lang="fr-FR" b="1" dirty="0" smtClean="0">
                <a:solidFill>
                  <a:srgbClr val="C00000"/>
                </a:solidFill>
                <a:latin typeface="Cambria" pitchFamily="18" charset="0"/>
              </a:rPr>
              <a:t>Les accès aux actions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Eviter de proposer une action par bouton de commande si cette action est déjà accessible par menu. Réserver les boutons de commande aux actions fréquemment effectuées (usage répétitif). </a:t>
            </a:r>
          </a:p>
          <a:p>
            <a:pPr marL="174625" algn="just">
              <a:spcBef>
                <a:spcPts val="400"/>
              </a:spcBef>
              <a:spcAft>
                <a:spcPts val="200"/>
              </a:spcAft>
            </a:pPr>
            <a:endParaRPr lang="fr-FR" dirty="0" smtClean="0">
              <a:latin typeface="Cambria" pitchFamily="18" charset="0"/>
            </a:endParaRPr>
          </a:p>
          <a:p>
            <a:pPr marL="174625" lvl="0"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b="1" dirty="0" smtClean="0">
              <a:solidFill>
                <a:srgbClr val="E6AF00"/>
              </a:solidFill>
              <a:latin typeface="Cambria" pitchFamily="18" charset="0"/>
            </a:endParaRPr>
          </a:p>
          <a:p>
            <a:pPr marL="449263" indent="87313" algn="just">
              <a:spcBef>
                <a:spcPts val="400"/>
              </a:spcBef>
              <a:spcAft>
                <a:spcPts val="200"/>
              </a:spcAft>
              <a:buFont typeface="Arial" pitchFamily="34" charset="0"/>
              <a:buChar char="•"/>
              <a:tabLst>
                <a:tab pos="449263" algn="l"/>
              </a:tabLst>
            </a:pPr>
            <a:endParaRPr lang="fr-FR" b="1" dirty="0" smtClean="0">
              <a:solidFill>
                <a:srgbClr val="E6AF00"/>
              </a:solidFill>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dirty="0" smtClean="0">
              <a:latin typeface="Cambria" pitchFamily="18" charset="0"/>
            </a:endParaRPr>
          </a:p>
          <a:p>
            <a:pPr marL="174625" algn="just">
              <a:spcBef>
                <a:spcPts val="400"/>
              </a:spcBef>
              <a:spcAft>
                <a:spcPts val="200"/>
              </a:spcAft>
            </a:pPr>
            <a:endParaRPr lang="fr-FR" b="1" dirty="0" smtClean="0">
              <a:solidFill>
                <a:srgbClr val="00B050"/>
              </a:solidFill>
              <a:latin typeface="Cambria" pitchFamily="18" charset="0"/>
            </a:endParaRPr>
          </a:p>
          <a:p>
            <a:pPr marL="174625" algn="just">
              <a:spcBef>
                <a:spcPts val="400"/>
              </a:spcBef>
              <a:spcAft>
                <a:spcPts val="200"/>
              </a:spcAft>
            </a:pPr>
            <a:endParaRPr lang="fr-FR" b="1" dirty="0" smtClean="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78</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4257576"/>
          </a:xfrm>
          <a:prstGeom prst="rect">
            <a:avLst/>
          </a:prstGeom>
        </p:spPr>
        <p:txBody>
          <a:bodyPr wrap="square">
            <a:spAutoFit/>
          </a:bodyPr>
          <a:lstStyle/>
          <a:p>
            <a:pPr indent="261938" algn="just">
              <a:spcBef>
                <a:spcPts val="400"/>
              </a:spcBef>
              <a:spcAft>
                <a:spcPts val="200"/>
              </a:spcAft>
            </a:pPr>
            <a:r>
              <a:rPr lang="fr-FR" b="1" u="sng" dirty="0" smtClean="0">
                <a:solidFill>
                  <a:srgbClr val="C00000"/>
                </a:solidFill>
                <a:latin typeface="Cambria" pitchFamily="18" charset="0"/>
              </a:rPr>
              <a:t>2. Les menus </a:t>
            </a:r>
          </a:p>
          <a:p>
            <a:pPr marL="174625" algn="just">
              <a:spcBef>
                <a:spcPts val="400"/>
              </a:spcBef>
              <a:spcAft>
                <a:spcPts val="200"/>
              </a:spcAft>
              <a:buFont typeface="Wingdings" pitchFamily="2" charset="2"/>
              <a:buChar char="§"/>
            </a:pPr>
            <a:r>
              <a:rPr lang="fr-FR" b="1" dirty="0" smtClean="0">
                <a:solidFill>
                  <a:srgbClr val="C00000"/>
                </a:solidFill>
                <a:latin typeface="Cambria" pitchFamily="18" charset="0"/>
              </a:rPr>
              <a:t>  </a:t>
            </a:r>
            <a:r>
              <a:rPr lang="fr-FR" dirty="0" smtClean="0">
                <a:latin typeface="Cambria" pitchFamily="18" charset="0"/>
              </a:rPr>
              <a:t>Il existe plusieurs types de menus, tels que les menus déroulants, les menus en cascade (en sous-menus), les menus contextuels (clic droit de la souris sur objet). </a:t>
            </a:r>
            <a:endParaRPr lang="fr-FR" b="1" dirty="0" smtClean="0">
              <a:solidFill>
                <a:srgbClr val="C00000"/>
              </a:solidFill>
              <a:latin typeface="Cambria" pitchFamily="18" charset="0"/>
            </a:endParaRPr>
          </a:p>
          <a:p>
            <a:pPr marL="174625" algn="just">
              <a:spcBef>
                <a:spcPts val="400"/>
              </a:spcBef>
              <a:spcAft>
                <a:spcPts val="200"/>
              </a:spcAft>
              <a:buFont typeface="Wingdings" pitchFamily="2" charset="2"/>
              <a:buChar char="Ø"/>
            </a:pPr>
            <a:r>
              <a:rPr lang="fr-FR" b="1" dirty="0" smtClean="0">
                <a:solidFill>
                  <a:srgbClr val="C00000"/>
                </a:solidFill>
                <a:latin typeface="Cambria" pitchFamily="18" charset="0"/>
              </a:rPr>
              <a:t>  La barre de menus </a:t>
            </a:r>
            <a:endParaRPr lang="fr-FR" b="1" dirty="0" smtClean="0">
              <a:solidFill>
                <a:srgbClr val="E6AF00"/>
              </a:solidFill>
              <a:latin typeface="Cambria" pitchFamily="18" charset="0"/>
            </a:endParaRPr>
          </a:p>
          <a:p>
            <a:pPr marL="36353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Proposer au moins deux menus (sans compter le menu système) mais pas plus de dix dans la barre de menus. Pour cela, grouper ou hiérarchiser les actions et utiliser les menus déroulants. </a:t>
            </a:r>
          </a:p>
          <a:p>
            <a:pPr marL="174625" indent="188913"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Associer un raccourci clavier à tous les menus (Ctrl+F pour File).</a:t>
            </a:r>
          </a:p>
          <a:p>
            <a:pPr marL="363538" algn="just">
              <a:spcBef>
                <a:spcPts val="400"/>
              </a:spcBef>
              <a:spcAft>
                <a:spcPts val="200"/>
              </a:spcAft>
            </a:pPr>
            <a:r>
              <a:rPr lang="fr-FR" b="1" dirty="0" smtClean="0">
                <a:solidFill>
                  <a:srgbClr val="FFC000"/>
                </a:solidFill>
                <a:latin typeface="Cambria" pitchFamily="18" charset="0"/>
              </a:rPr>
              <a:t>-  </a:t>
            </a:r>
            <a:r>
              <a:rPr lang="fr-FR" dirty="0" smtClean="0">
                <a:latin typeface="Cambria" pitchFamily="18" charset="0"/>
              </a:rPr>
              <a:t>Les menus de la barre de menus ne doivent pas être des actions directes : ils doivent donner accès à des menus déroulants. </a:t>
            </a:r>
          </a:p>
          <a:p>
            <a:pPr marL="363538"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L’utilisateur doit pouvoir accéder aux menus déroulants par le clavier en utilisant les touches flèche gauche et droite. </a:t>
            </a:r>
          </a:p>
          <a:p>
            <a:pPr marL="363538" algn="just">
              <a:spcBef>
                <a:spcPts val="400"/>
              </a:spcBef>
              <a:spcAft>
                <a:spcPts val="200"/>
              </a:spcAft>
            </a:pPr>
            <a:endParaRPr lang="fr-FR" dirty="0" smtClean="0">
              <a:latin typeface="Cambria"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3357554" y="2428868"/>
            <a:ext cx="4152900" cy="36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79</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5011628"/>
          </a:xfrm>
          <a:prstGeom prst="rect">
            <a:avLst/>
          </a:prstGeom>
        </p:spPr>
        <p:txBody>
          <a:bodyPr wrap="square">
            <a:spAutoFit/>
          </a:bodyPr>
          <a:lstStyle/>
          <a:p>
            <a:pPr indent="261938" algn="just">
              <a:spcBef>
                <a:spcPts val="400"/>
              </a:spcBef>
              <a:spcAft>
                <a:spcPts val="200"/>
              </a:spcAft>
            </a:pPr>
            <a:r>
              <a:rPr lang="fr-FR" b="1" u="sng" dirty="0" smtClean="0">
                <a:solidFill>
                  <a:srgbClr val="C00000"/>
                </a:solidFill>
                <a:latin typeface="Cambria" pitchFamily="18" charset="0"/>
              </a:rPr>
              <a:t>2. Les menus </a:t>
            </a:r>
            <a:endParaRPr lang="fr-FR" b="1" dirty="0" smtClean="0">
              <a:solidFill>
                <a:srgbClr val="C00000"/>
              </a:solidFill>
              <a:latin typeface="Cambria" pitchFamily="18" charset="0"/>
            </a:endParaRPr>
          </a:p>
          <a:p>
            <a:pPr marL="174625" algn="just">
              <a:spcBef>
                <a:spcPts val="400"/>
              </a:spcBef>
              <a:spcAft>
                <a:spcPts val="200"/>
              </a:spcAft>
              <a:buFont typeface="Wingdings" pitchFamily="2" charset="2"/>
              <a:buChar char="§"/>
            </a:pPr>
            <a:r>
              <a:rPr lang="fr-FR" b="1" dirty="0" smtClean="0">
                <a:solidFill>
                  <a:srgbClr val="C00000"/>
                </a:solidFill>
                <a:latin typeface="Cambria" pitchFamily="18" charset="0"/>
              </a:rPr>
              <a:t> Les options de menu </a:t>
            </a:r>
          </a:p>
          <a:p>
            <a:pPr marL="174625" algn="just">
              <a:spcBef>
                <a:spcPts val="400"/>
              </a:spcBef>
              <a:spcAft>
                <a:spcPts val="200"/>
              </a:spcAft>
              <a:buFont typeface="Wingdings" pitchFamily="2" charset="2"/>
              <a:buChar char="§"/>
            </a:pPr>
            <a:endParaRPr lang="fr-FR" b="1" dirty="0" smtClean="0">
              <a:solidFill>
                <a:srgbClr val="E6AF00"/>
              </a:solidFill>
              <a:latin typeface="Cambria" pitchFamily="18" charset="0"/>
            </a:endParaRPr>
          </a:p>
          <a:p>
            <a:pPr marL="36353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Les libellés des options de menu peuvent être composées de plusieurs mots mais pas plus de 4 (article compris). </a:t>
            </a:r>
          </a:p>
          <a:p>
            <a:pPr marL="363538"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Si l’option de menu est une commande qui requiert une(des) information(s) supplémentaire(s) pour compléter son exécution, ajouter … à la fin du libellé. Les … informent l’utilisateur qu’il manque de l’information et qu’il aura à en fournir en complément. Ces options de menus suivie de … entraînent généralement l’affichage d’une boîte de dialogue, mais toutes les options qui entraînent l’affichage d’une boîte de dialogue ne doivent pas comprendre des …. (les … sont donc inutiles s’il n’y a pas de paramétrages supplémentaires à fournir ou d’actions complémentaires à effectuer). </a:t>
            </a:r>
          </a:p>
          <a:p>
            <a:pPr marL="363538"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L’ordre des actions les plus fréquents doit être respecter (Ex: Nouveau,  Ouvrir,  Enregistrer, Enregistrer sous, Imprimer, …, Fermer)</a:t>
            </a:r>
          </a:p>
          <a:p>
            <a:pPr marL="363538" algn="just">
              <a:spcBef>
                <a:spcPts val="400"/>
              </a:spcBef>
              <a:spcAft>
                <a:spcPts val="200"/>
              </a:spcAft>
            </a:pPr>
            <a:endParaRPr lang="fr-FR" dirty="0" smtClean="0">
              <a:latin typeface="Cambria"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3500430" y="1214422"/>
            <a:ext cx="1343024"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9"/>
            <a:ext cx="8643966" cy="384721"/>
          </a:xfrm>
          <a:prstGeom prst="rect">
            <a:avLst/>
          </a:prstGeom>
          <a:noFill/>
        </p:spPr>
        <p:txBody>
          <a:bodyPr wrap="square" rtlCol="0">
            <a:spAutoFit/>
          </a:bodyPr>
          <a:lstStyle/>
          <a:p>
            <a:pPr marL="185738" indent="-185738" algn="just">
              <a:spcBef>
                <a:spcPts val="600"/>
              </a:spcBef>
              <a:spcAft>
                <a:spcPts val="600"/>
              </a:spcAft>
            </a:pPr>
            <a:r>
              <a:rPr lang="fr-FR" sz="1900" b="1" u="sng" dirty="0" smtClean="0">
                <a:solidFill>
                  <a:srgbClr val="C00000"/>
                </a:solidFill>
                <a:latin typeface="Cambria" pitchFamily="18" charset="0"/>
              </a:rPr>
              <a:t>2.1. Critères de  l’INRIA (Bastien et Scapin):</a:t>
            </a:r>
            <a:r>
              <a:rPr lang="fr-FR" sz="1900" dirty="0" smtClean="0">
                <a:solidFill>
                  <a:srgbClr val="C00000"/>
                </a:solidFill>
                <a:latin typeface="Cambria" pitchFamily="18" charset="0"/>
              </a:rPr>
              <a:t>   </a:t>
            </a:r>
            <a:endParaRPr lang="fr-FR" sz="1900" dirty="0" smtClean="0">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a:t>
            </a:fld>
            <a:endParaRPr lang="fr-FR" dirty="0"/>
          </a:p>
        </p:txBody>
      </p:sp>
      <p:pic>
        <p:nvPicPr>
          <p:cNvPr id="3074" name="Picture 2"/>
          <p:cNvPicPr>
            <a:picLocks noChangeAspect="1" noChangeArrowheads="1"/>
          </p:cNvPicPr>
          <p:nvPr/>
        </p:nvPicPr>
        <p:blipFill>
          <a:blip r:embed="rId3"/>
          <a:srcRect/>
          <a:stretch>
            <a:fillRect/>
          </a:stretch>
        </p:blipFill>
        <p:spPr bwMode="auto">
          <a:xfrm>
            <a:off x="428596" y="1214422"/>
            <a:ext cx="8501122" cy="49387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80</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357298"/>
            <a:ext cx="8643966" cy="4811574"/>
          </a:xfrm>
          <a:prstGeom prst="rect">
            <a:avLst/>
          </a:prstGeom>
        </p:spPr>
        <p:txBody>
          <a:bodyPr wrap="square">
            <a:spAutoFit/>
          </a:bodyPr>
          <a:lstStyle/>
          <a:p>
            <a:pPr indent="261938" algn="just">
              <a:spcBef>
                <a:spcPts val="400"/>
              </a:spcBef>
              <a:spcAft>
                <a:spcPts val="200"/>
              </a:spcAft>
              <a:buFont typeface="Wingdings" pitchFamily="2" charset="2"/>
              <a:buChar char="§"/>
            </a:pPr>
            <a:r>
              <a:rPr lang="fr-FR" b="1" u="sng" dirty="0" smtClean="0">
                <a:solidFill>
                  <a:srgbClr val="C00000"/>
                </a:solidFill>
                <a:latin typeface="Cambria" pitchFamily="18" charset="0"/>
              </a:rPr>
              <a:t> Les menus déroulants </a:t>
            </a:r>
            <a:endParaRPr lang="fr-FR" b="1" dirty="0" smtClean="0">
              <a:solidFill>
                <a:srgbClr val="E6AF00"/>
              </a:solidFill>
              <a:latin typeface="Cambria" pitchFamily="18" charset="0"/>
            </a:endParaRPr>
          </a:p>
          <a:p>
            <a:pPr marL="363538"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Quand une action appelle un menu en cascade, ajouter le signe “ ” à droite de l’option.</a:t>
            </a:r>
          </a:p>
          <a:p>
            <a:pPr marL="363538"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Ne pas numéroter les options, excepté dans le cas où l’on souhaite l’accès par un raccourci clavier basé sur le nombre. </a:t>
            </a:r>
          </a:p>
          <a:p>
            <a:pPr marL="363538"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Si une option menu n’est jamais proposée à l’utilisateur (parce que le profil de l’utilisateur ne le justifie pas par exemple), ne pas afficher cette option et ne pas laisser son emplacement vide. Le cas échéant (si cette recommandation est « techniquement » impossible à appliquer), griser l’option. </a:t>
            </a:r>
          </a:p>
          <a:p>
            <a:pPr marL="363538"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Dans un menu déroulant déjà ouvert, les flèches haut et bas du clavier doivent permettre de se déplacer dans les options de menu.  En outre, un changement d’état (par couleur) lors du positionnement sur le choix de l’option.</a:t>
            </a:r>
          </a:p>
          <a:p>
            <a:pPr marL="363538" algn="just">
              <a:spcBef>
                <a:spcPts val="400"/>
              </a:spcBef>
              <a:spcAft>
                <a:spcPts val="200"/>
              </a:spcAft>
            </a:pPr>
            <a:endParaRPr lang="fr-FR" b="1" dirty="0" smtClean="0">
              <a:solidFill>
                <a:srgbClr val="E6AF00"/>
              </a:solidFill>
              <a:latin typeface="Cambria" pitchFamily="18" charset="0"/>
            </a:endParaRPr>
          </a:p>
          <a:p>
            <a:pPr marL="363538" algn="just">
              <a:spcBef>
                <a:spcPts val="400"/>
              </a:spcBef>
              <a:spcAft>
                <a:spcPts val="200"/>
              </a:spcAft>
            </a:pPr>
            <a:endParaRPr lang="fr-FR" dirty="0" smtClean="0">
              <a:latin typeface="Cambria" pitchFamily="18" charset="0"/>
            </a:endParaRPr>
          </a:p>
          <a:p>
            <a:pPr marL="363538" algn="just">
              <a:spcBef>
                <a:spcPts val="400"/>
              </a:spcBef>
              <a:spcAft>
                <a:spcPts val="200"/>
              </a:spcAft>
            </a:pPr>
            <a:endParaRPr lang="fr-FR" dirty="0" smtClean="0">
              <a:latin typeface="Cambria"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7715272" y="1785926"/>
            <a:ext cx="85725" cy="20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81</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5899051"/>
          </a:xfrm>
          <a:prstGeom prst="rect">
            <a:avLst/>
          </a:prstGeom>
        </p:spPr>
        <p:txBody>
          <a:bodyPr wrap="square">
            <a:spAutoFit/>
          </a:bodyPr>
          <a:lstStyle/>
          <a:p>
            <a:pPr indent="261938" algn="just">
              <a:spcBef>
                <a:spcPts val="400"/>
              </a:spcBef>
              <a:spcAft>
                <a:spcPts val="200"/>
              </a:spcAft>
              <a:buFont typeface="Wingdings" pitchFamily="2" charset="2"/>
              <a:buChar char="§"/>
            </a:pPr>
            <a:r>
              <a:rPr lang="fr-FR" b="1" u="sng" dirty="0" smtClean="0">
                <a:solidFill>
                  <a:srgbClr val="C00000"/>
                </a:solidFill>
                <a:latin typeface="Cambria" pitchFamily="18" charset="0"/>
              </a:rPr>
              <a:t> Les menus en cascade</a:t>
            </a:r>
            <a:endParaRPr lang="fr-FR" b="1" dirty="0" smtClean="0">
              <a:solidFill>
                <a:srgbClr val="E6AF00"/>
              </a:solidFill>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Suivre les mêmes recommandations que pour les menus déroulants.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Utiliser un menu en cascade pour réduire la taille d’un menu déroulant.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Si une option menu n’est jamais proposée à l’utilisateur (parce que le profil de l’utilisateur ne le justifie pas par exemple), ne pas afficher cette option et ne pas laisser son emplacement vide. Le cas échéant (si cette recommandation est « techniquement » impossible à appliquer), griser l’option.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Dans un menu déroulant déjà ouvert, les flèches haut et bas du clavier doivent permettre de se déplacer dans les options de menu.  En outre, un changement d’état (par couleur) lors du positionnement sur le choix de l’option.</a:t>
            </a:r>
          </a:p>
          <a:p>
            <a:pPr indent="261938" algn="just">
              <a:spcBef>
                <a:spcPts val="400"/>
              </a:spcBef>
              <a:spcAft>
                <a:spcPts val="200"/>
              </a:spcAft>
              <a:buFont typeface="Wingdings" pitchFamily="2" charset="2"/>
              <a:buChar char="§"/>
            </a:pPr>
            <a:r>
              <a:rPr lang="fr-FR" b="1" u="sng" dirty="0" smtClean="0">
                <a:solidFill>
                  <a:srgbClr val="C00000"/>
                </a:solidFill>
                <a:latin typeface="Cambria" pitchFamily="18" charset="0"/>
              </a:rPr>
              <a:t> Les menus contextuels (ou menus d’incrustation)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Suivre les mêmes recommandations que pour les menus déroulants.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Afficher le menu contextuel à côté de l’objet auquel il est associé et sur lequel le curseur est positionné lorsque l’utilisateur clique sur la souris. L’objet ne doit pas être recouvert par le menu contextuel. </a:t>
            </a:r>
          </a:p>
          <a:p>
            <a:pPr marL="174625" algn="just">
              <a:spcBef>
                <a:spcPts val="400"/>
              </a:spcBef>
              <a:spcAft>
                <a:spcPts val="200"/>
              </a:spcAft>
            </a:pPr>
            <a:r>
              <a:rPr lang="fr-FR" b="1" dirty="0" smtClean="0">
                <a:solidFill>
                  <a:srgbClr val="FFC000"/>
                </a:solidFill>
                <a:latin typeface="Cambria" pitchFamily="18" charset="0"/>
              </a:rPr>
              <a:t>- </a:t>
            </a:r>
            <a:r>
              <a:rPr lang="fr-FR" dirty="0" smtClean="0">
                <a:latin typeface="Cambria" pitchFamily="18" charset="0"/>
              </a:rPr>
              <a:t>Faire disparaître le menu contextuel lorsque l’utilisateur : </a:t>
            </a:r>
          </a:p>
          <a:p>
            <a:pPr marL="363538" algn="just">
              <a:spcBef>
                <a:spcPts val="400"/>
              </a:spcBef>
              <a:spcAft>
                <a:spcPts val="200"/>
              </a:spcAft>
            </a:pPr>
            <a:r>
              <a:rPr lang="fr-FR" dirty="0" smtClean="0">
                <a:solidFill>
                  <a:srgbClr val="FFC000"/>
                </a:solidFill>
                <a:latin typeface="Cambria" pitchFamily="18" charset="0"/>
              </a:rPr>
              <a:t>=&gt; </a:t>
            </a:r>
            <a:r>
              <a:rPr lang="fr-FR" dirty="0" smtClean="0">
                <a:latin typeface="Cambria" pitchFamily="18" charset="0"/>
              </a:rPr>
              <a:t> choisit une action du menu contextuel,  </a:t>
            </a:r>
            <a:r>
              <a:rPr lang="fr-FR" dirty="0" smtClean="0">
                <a:solidFill>
                  <a:srgbClr val="FFC000"/>
                </a:solidFill>
                <a:latin typeface="Cambria" pitchFamily="18" charset="0"/>
              </a:rPr>
              <a:t>=&gt; </a:t>
            </a:r>
            <a:r>
              <a:rPr lang="fr-FR" dirty="0" smtClean="0">
                <a:latin typeface="Cambria" pitchFamily="18" charset="0"/>
              </a:rPr>
              <a:t>sélectionne un autre objet, </a:t>
            </a:r>
          </a:p>
          <a:p>
            <a:pPr marL="363538" algn="just">
              <a:spcBef>
                <a:spcPts val="400"/>
              </a:spcBef>
              <a:spcAft>
                <a:spcPts val="200"/>
              </a:spcAft>
            </a:pPr>
            <a:r>
              <a:rPr lang="fr-FR" dirty="0" smtClean="0">
                <a:solidFill>
                  <a:srgbClr val="FFC000"/>
                </a:solidFill>
                <a:latin typeface="Cambria" pitchFamily="18" charset="0"/>
              </a:rPr>
              <a:t>=&gt; </a:t>
            </a:r>
            <a:r>
              <a:rPr lang="fr-FR" dirty="0" smtClean="0">
                <a:latin typeface="Cambria" pitchFamily="18" charset="0"/>
              </a:rPr>
              <a:t>actionne la touche &lt; </a:t>
            </a:r>
            <a:r>
              <a:rPr lang="fr-FR" dirty="0" err="1" smtClean="0">
                <a:latin typeface="Cambria" pitchFamily="18" charset="0"/>
              </a:rPr>
              <a:t>Echap</a:t>
            </a:r>
            <a:r>
              <a:rPr lang="fr-FR" dirty="0" smtClean="0">
                <a:latin typeface="Cambria" pitchFamily="18" charset="0"/>
              </a:rPr>
              <a:t>&gt;.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82</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5745163"/>
          </a:xfrm>
          <a:prstGeom prst="rect">
            <a:avLst/>
          </a:prstGeom>
        </p:spPr>
        <p:txBody>
          <a:bodyPr wrap="square">
            <a:spAutoFit/>
          </a:bodyPr>
          <a:lstStyle/>
          <a:p>
            <a:pPr indent="261938" algn="just">
              <a:spcBef>
                <a:spcPts val="400"/>
              </a:spcBef>
              <a:spcAft>
                <a:spcPts val="200"/>
              </a:spcAft>
              <a:buFont typeface="Wingdings" pitchFamily="2" charset="2"/>
              <a:buChar char="§"/>
            </a:pPr>
            <a:r>
              <a:rPr lang="fr-FR" b="1" u="sng" dirty="0" smtClean="0">
                <a:solidFill>
                  <a:srgbClr val="C00000"/>
                </a:solidFill>
                <a:latin typeface="Cambria" pitchFamily="18" charset="0"/>
              </a:rPr>
              <a:t>La barre d’outils</a:t>
            </a:r>
            <a:endParaRPr lang="fr-FR" b="1" dirty="0" smtClean="0">
              <a:solidFill>
                <a:srgbClr val="E6AF00"/>
              </a:solidFill>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Pour représenter les outils, utiliser des icones explicites.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Le contenu de la barre d’outil est invariable mais il peut être contextuel (estompé, inactif).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Quand le curseur se déplace sur la barre d’outils, lui donner la forme d’une flèche de sélection.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Quand le curseur est placé dans une zone de la fenêtre extérieure au champ d’application de l’outil, modifier la forme du curseur pour montrer qu’il n’est pas utilisable. Par exemple, lui donner la forme de “ stationnement interdit ”.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L’utilisateur ne doit pouvoir sélectionner qu’un seul outil à la fois.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Donner à l’utilisateur le choix d’afficher ou de ne pas afficher la barre d’outils. Ces boutons correspondront uniquement aux options de menu les plus fréquemment utilisées. </a:t>
            </a:r>
          </a:p>
          <a:p>
            <a:pPr marL="174625" algn="just">
              <a:spcBef>
                <a:spcPts val="400"/>
              </a:spcBef>
              <a:spcAft>
                <a:spcPts val="200"/>
              </a:spcAft>
            </a:pPr>
            <a:r>
              <a:rPr lang="fr-FR" b="1" dirty="0" smtClean="0">
                <a:solidFill>
                  <a:srgbClr val="FFC000"/>
                </a:solidFill>
                <a:latin typeface="Cambria" pitchFamily="18" charset="0"/>
              </a:rPr>
              <a:t>- </a:t>
            </a:r>
            <a:r>
              <a:rPr lang="fr-FR" dirty="0" smtClean="0">
                <a:latin typeface="Cambria" pitchFamily="18" charset="0"/>
              </a:rPr>
              <a:t>Placer les boutons d’action de la barre d’outils dans l’ordre des menus. Grouper les options d’un même menu et les séparer des autres par six pixels. </a:t>
            </a:r>
          </a:p>
          <a:p>
            <a:pPr marL="174625" algn="just">
              <a:spcBef>
                <a:spcPts val="400"/>
              </a:spcBef>
              <a:spcAft>
                <a:spcPts val="200"/>
              </a:spcAft>
            </a:pPr>
            <a:r>
              <a:rPr lang="fr-FR" b="1" dirty="0" smtClean="0">
                <a:solidFill>
                  <a:srgbClr val="E6AF00"/>
                </a:solidFill>
                <a:latin typeface="Cambria" pitchFamily="18" charset="0"/>
              </a:rPr>
              <a:t>-  </a:t>
            </a:r>
            <a:r>
              <a:rPr lang="fr-FR" dirty="0" smtClean="0">
                <a:latin typeface="Cambria" pitchFamily="18" charset="0"/>
              </a:rPr>
              <a:t>Donner à l’utilisateur la possibilité de positionner la barre d’outils aux quatre coins de la fenêtre : horizontalement en haut ou en bas de la fenêtre ou verticalement à droite ou à gauche. </a:t>
            </a: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83</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142984"/>
            <a:ext cx="8643966" cy="5345053"/>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p>
          <a:p>
            <a:pPr marL="174625" algn="just">
              <a:spcBef>
                <a:spcPts val="600"/>
              </a:spcBef>
              <a:spcAft>
                <a:spcPts val="200"/>
              </a:spcAft>
              <a:buFont typeface="Wingdings" pitchFamily="2" charset="2"/>
              <a:buChar char="§"/>
              <a:tabLst>
                <a:tab pos="363538" algn="l"/>
              </a:tabLst>
            </a:pPr>
            <a:r>
              <a:rPr lang="fr-FR" b="1" dirty="0" smtClean="0">
                <a:solidFill>
                  <a:srgbClr val="C00000"/>
                </a:solidFill>
                <a:latin typeface="Cambria" pitchFamily="18" charset="0"/>
              </a:rPr>
              <a:t> </a:t>
            </a:r>
            <a:r>
              <a:rPr lang="fr-FR" dirty="0" smtClean="0">
                <a:latin typeface="Cambria" pitchFamily="18" charset="0"/>
              </a:rPr>
              <a:t>Les boutons déclenchent des actions ou modifient des propriétés. </a:t>
            </a: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  Présentation des boutons de commande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Lorsque l’activation d’un bouton de commande entraîne l’ouverture d’une fenêtre de dialogue, ajouter “ ... ” À droite de son libellé.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Pour les boutons de commande, éviter les dimensions « fantaisistes ». représenter les boutons de commande Par un rectangle. La largeur des boutons doit être dans la mesure du possible unique pour l’ensemble des Boutons du dialogue ou à défaut pour les boutons d’un même groupe.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Grouper les boutons de même nature fonctionnelle et les distinguer des autres boutons par un écart plus Important.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Pour les boutons de commande concernant l’ensemble de la fenêtre, déterminer une zone où ils seront présentés : disposer la zone d’action en bas de la zone client ou verticalement à droite de la zone client.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Homogénéité : conserver la disposition choisie pour l’ensemble de l’application. </a:t>
            </a: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84</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142984"/>
            <a:ext cx="8643966" cy="4411464"/>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  Présentation des boutons de commande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Respecter un ordre homogène dans la disposition des boutons : de gauche à droite </a:t>
            </a:r>
            <a:r>
              <a:rPr lang="fr-FR" b="1" dirty="0" smtClean="0">
                <a:latin typeface="Cambria" pitchFamily="18" charset="0"/>
              </a:rPr>
              <a:t>&lt;OK&gt; </a:t>
            </a:r>
            <a:r>
              <a:rPr lang="fr-FR" dirty="0" smtClean="0">
                <a:latin typeface="Cambria" pitchFamily="18" charset="0"/>
              </a:rPr>
              <a:t>puis </a:t>
            </a:r>
            <a:r>
              <a:rPr lang="fr-FR" b="1" dirty="0" smtClean="0">
                <a:latin typeface="Cambria" pitchFamily="18" charset="0"/>
              </a:rPr>
              <a:t>&lt;Annuler&gt; </a:t>
            </a:r>
            <a:r>
              <a:rPr lang="fr-FR" dirty="0" smtClean="0">
                <a:latin typeface="Cambria" pitchFamily="18" charset="0"/>
              </a:rPr>
              <a:t>puis &lt;</a:t>
            </a:r>
            <a:r>
              <a:rPr lang="fr-FR" b="1" dirty="0" smtClean="0">
                <a:latin typeface="Cambria" pitchFamily="18" charset="0"/>
              </a:rPr>
              <a:t>Aide&gt; </a:t>
            </a:r>
            <a:r>
              <a:rPr lang="fr-FR" dirty="0" smtClean="0">
                <a:latin typeface="Cambria" pitchFamily="18" charset="0"/>
              </a:rPr>
              <a:t>puis </a:t>
            </a:r>
            <a:r>
              <a:rPr lang="fr-FR" b="1" dirty="0" smtClean="0">
                <a:latin typeface="Cambria" pitchFamily="18" charset="0"/>
              </a:rPr>
              <a:t>&lt;Quitter&gt;. </a:t>
            </a:r>
            <a:endParaRPr lang="fr-FR" dirty="0" smtClean="0">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Eviter d’encadrer les boutons de commande dans une boîte de groupe. Leur représentation graphique est en Effet suffisamment explicite.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Si la fenêtre contient une barre de défilement horizontal, les boutons de commande doivent toujours rester Visibles.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Dans le cas d’une fenêtre avec onglets, les boutons d’action associés à l’ensemble des onglets doivent être Placés à l’extérieur des onglets ; les boutons d’action associés à un seul onglet doivent être positionnés sur Ce seul onglet. </a:t>
            </a:r>
          </a:p>
          <a:p>
            <a:pPr marL="174625" algn="just">
              <a:spcBef>
                <a:spcPts val="600"/>
              </a:spcBef>
              <a:spcAft>
                <a:spcPts val="200"/>
              </a:spcAft>
              <a:tabLst>
                <a:tab pos="363538" algn="l"/>
              </a:tabLst>
            </a:pPr>
            <a:endParaRPr lang="fr-FR" dirty="0" smtClean="0">
              <a:latin typeface="Cambria"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85</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142984"/>
            <a:ext cx="8643966" cy="3200876"/>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endParaRPr lang="fr-FR" b="1" dirty="0" smtClean="0">
              <a:solidFill>
                <a:srgbClr val="C00000"/>
              </a:solidFill>
              <a:latin typeface="Cambria" pitchFamily="18" charset="0"/>
            </a:endParaRP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Le comportement des boutons de commande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Proposer un bouton de commande par défaut. Ce bouton sera celui qui a la plus forte probabilité d’être choisi dans le contexte du dialogue (ou celui qui, s’il est choisi, aura le moins de conséquences).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Utiliser des raccourcis clavier standards pour les boutons de commande : </a:t>
            </a:r>
          </a:p>
          <a:p>
            <a:pPr marL="174625" indent="87313" algn="just">
              <a:spcBef>
                <a:spcPts val="600"/>
              </a:spcBef>
              <a:spcAft>
                <a:spcPts val="200"/>
              </a:spcAft>
              <a:tabLst>
                <a:tab pos="363538" algn="l"/>
              </a:tabLst>
            </a:pPr>
            <a:r>
              <a:rPr lang="fr-FR" b="1" dirty="0" smtClean="0">
                <a:solidFill>
                  <a:srgbClr val="E6AF00"/>
                </a:solidFill>
                <a:latin typeface="Cambria" pitchFamily="18" charset="0"/>
              </a:rPr>
              <a:t>=&gt; </a:t>
            </a:r>
            <a:r>
              <a:rPr lang="fr-FR" dirty="0" smtClean="0">
                <a:latin typeface="Cambria" pitchFamily="18" charset="0"/>
              </a:rPr>
              <a:t>touche </a:t>
            </a:r>
            <a:r>
              <a:rPr lang="fr-FR" b="1" dirty="0" smtClean="0">
                <a:latin typeface="Cambria" pitchFamily="18" charset="0"/>
              </a:rPr>
              <a:t>&lt;Echappement&gt; </a:t>
            </a:r>
            <a:r>
              <a:rPr lang="fr-FR" dirty="0" smtClean="0">
                <a:latin typeface="Cambria" pitchFamily="18" charset="0"/>
              </a:rPr>
              <a:t>équivalente au bouton de commande </a:t>
            </a:r>
            <a:r>
              <a:rPr lang="fr-FR" b="1" dirty="0" smtClean="0">
                <a:latin typeface="Cambria" pitchFamily="18" charset="0"/>
              </a:rPr>
              <a:t>&lt;Annuler&gt;</a:t>
            </a:r>
          </a:p>
          <a:p>
            <a:pPr marL="174625" indent="87313" algn="just">
              <a:spcBef>
                <a:spcPts val="600"/>
              </a:spcBef>
              <a:spcAft>
                <a:spcPts val="200"/>
              </a:spcAft>
              <a:tabLst>
                <a:tab pos="363538" algn="l"/>
              </a:tabLst>
            </a:pPr>
            <a:r>
              <a:rPr lang="fr-FR" b="1" dirty="0" smtClean="0">
                <a:solidFill>
                  <a:srgbClr val="E6AF00"/>
                </a:solidFill>
                <a:latin typeface="Cambria" pitchFamily="18" charset="0"/>
              </a:rPr>
              <a:t>=&gt; </a:t>
            </a:r>
            <a:r>
              <a:rPr lang="fr-FR" dirty="0" smtClean="0">
                <a:latin typeface="Cambria" pitchFamily="18" charset="0"/>
              </a:rPr>
              <a:t>touche </a:t>
            </a:r>
            <a:r>
              <a:rPr lang="fr-FR" b="1" dirty="0" smtClean="0">
                <a:latin typeface="Cambria" pitchFamily="18" charset="0"/>
              </a:rPr>
              <a:t>&lt; Entrée &gt; </a:t>
            </a:r>
            <a:r>
              <a:rPr lang="fr-FR" dirty="0" smtClean="0">
                <a:latin typeface="Cambria" pitchFamily="18" charset="0"/>
              </a:rPr>
              <a:t>équivalente au clic sur l’objet sélectionné (bouton, item...). </a:t>
            </a: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86</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142984"/>
            <a:ext cx="8643966" cy="4965462"/>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endParaRPr lang="fr-FR" b="1" dirty="0" smtClean="0">
              <a:solidFill>
                <a:srgbClr val="C00000"/>
              </a:solidFill>
              <a:latin typeface="Cambria" pitchFamily="18" charset="0"/>
            </a:endParaRP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Le choix des boutons de commande </a:t>
            </a:r>
          </a:p>
          <a:p>
            <a:pPr marL="174625" algn="just">
              <a:spcBef>
                <a:spcPts val="600"/>
              </a:spcBef>
              <a:spcAft>
                <a:spcPts val="200"/>
              </a:spcAft>
              <a:buFont typeface="Wingdings" pitchFamily="2" charset="2"/>
              <a:buChar char="§"/>
              <a:tabLst>
                <a:tab pos="363538" algn="l"/>
              </a:tabLst>
            </a:pPr>
            <a:r>
              <a:rPr lang="fr-FR" b="1" dirty="0" smtClean="0">
                <a:solidFill>
                  <a:srgbClr val="C00000"/>
                </a:solidFill>
                <a:latin typeface="Cambria" pitchFamily="18" charset="0"/>
              </a:rPr>
              <a:t> </a:t>
            </a:r>
            <a:r>
              <a:rPr lang="fr-FR" dirty="0" smtClean="0">
                <a:latin typeface="Cambria" pitchFamily="18" charset="0"/>
              </a:rPr>
              <a:t>En association avec les boutons spécifiques à l’application, utiliser les boutons de commande prédéfinis. Les Principaux boutons de commande prédéfinis sont présentés ci-dessous par ordre alphabétique : </a:t>
            </a:r>
            <a:endParaRPr lang="fr-FR" b="1" dirty="0" smtClean="0">
              <a:solidFill>
                <a:srgbClr val="C00000"/>
              </a:solidFill>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&lt;Aide&gt; : </a:t>
            </a:r>
            <a:r>
              <a:rPr lang="fr-FR" dirty="0" smtClean="0">
                <a:latin typeface="Cambria" pitchFamily="18" charset="0"/>
              </a:rPr>
              <a:t>permet l’accès à l’aide contextuelle rapide. Son activation entraîne l’affichage de L’aide contextuelle relative à la fenêtre active.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&lt;Action&gt; </a:t>
            </a:r>
            <a:r>
              <a:rPr lang="fr-FR" dirty="0" smtClean="0">
                <a:latin typeface="Cambria" pitchFamily="18" charset="0"/>
              </a:rPr>
              <a:t>: permet d’effectuer l’action désignée par le nom de l’action. Si ce bouton est le seul bouton de la fenêtre, effectuer l’action et fermer la fenêtre. &lt;Ajouter &gt; est un exemple d’action. Un bouton exprimant l’action Inverse (ex : &lt;Supprimer&gt; ou &lt;Enlever&gt;) pourrait être utilisé simultanément (Face à &lt;Ajouter&gt;). </a:t>
            </a:r>
          </a:p>
          <a:p>
            <a:pPr marL="174625" algn="just">
              <a:spcBef>
                <a:spcPts val="600"/>
              </a:spcBef>
              <a:spcAft>
                <a:spcPts val="200"/>
              </a:spcAft>
              <a:buFontTx/>
              <a:buChar char="-"/>
              <a:tabLst>
                <a:tab pos="363538" algn="l"/>
              </a:tabLst>
            </a:pPr>
            <a:r>
              <a:rPr lang="fr-FR" b="1" dirty="0" smtClean="0">
                <a:latin typeface="Cambria" pitchFamily="18" charset="0"/>
              </a:rPr>
              <a:t>&lt;Appliquer&gt; </a:t>
            </a:r>
            <a:r>
              <a:rPr lang="fr-FR" dirty="0" smtClean="0">
                <a:latin typeface="Cambria" pitchFamily="18" charset="0"/>
              </a:rPr>
              <a:t>: permet d’effectuer les modifications en attente de traitement et ferme la fenêtre. </a:t>
            </a: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87</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142984"/>
            <a:ext cx="8643966" cy="7694414"/>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endParaRPr lang="fr-FR" b="1" dirty="0" smtClean="0">
              <a:solidFill>
                <a:srgbClr val="C00000"/>
              </a:solidFill>
              <a:latin typeface="Cambria" pitchFamily="18" charset="0"/>
            </a:endParaRP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Le choix des boutons de commande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&lt;Annuler&gt; : </a:t>
            </a:r>
            <a:r>
              <a:rPr lang="fr-FR" dirty="0" smtClean="0">
                <a:latin typeface="Cambria" pitchFamily="18" charset="0"/>
              </a:rPr>
              <a:t>permet d’annuler le dialogue en cours. Son activation du bouton annule le dialogue et ferme la fenêtre sans valider les choix ou les modifications effectués. Si des modifications ont été effectuées dans la fenêtre mais non pas été enregistrées, le système doit émettre une demande de confirmation (message Du type “ voulez-vous enregistrer les dernières modifications? ”). Noter que si des modifications ont déjà été enregistrées avec &lt;appliquer&gt;, ces modifications ne seront pas affectées par l’action &lt;annuler&gt;.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&lt;Arrêter&gt; : </a:t>
            </a:r>
            <a:r>
              <a:rPr lang="fr-FR" dirty="0" smtClean="0">
                <a:latin typeface="Cambria" pitchFamily="18" charset="0"/>
              </a:rPr>
              <a:t>permet d’arrêter l’action en cours de façon définitive. Il est nécessaire de préciser le nom de l’action (exemple : &lt;Arrêter  de transférer&gt;).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&lt;Coller&gt; :</a:t>
            </a:r>
            <a:r>
              <a:rPr lang="fr-FR" b="1" dirty="0" smtClean="0">
                <a:solidFill>
                  <a:srgbClr val="E6AF00"/>
                </a:solidFill>
                <a:latin typeface="Cambria" pitchFamily="18" charset="0"/>
              </a:rPr>
              <a:t> </a:t>
            </a:r>
            <a:r>
              <a:rPr lang="fr-FR" dirty="0" smtClean="0">
                <a:latin typeface="Cambria" pitchFamily="18" charset="0"/>
              </a:rPr>
              <a:t>permet d’insérer un objet (copier) situé dans le presse-papiers à l’endroit où le curseur est positionné.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&lt;Défaire&gt;: </a:t>
            </a:r>
            <a:r>
              <a:rPr lang="fr-FR" dirty="0" smtClean="0">
                <a:latin typeface="Cambria" pitchFamily="18" charset="0"/>
              </a:rPr>
              <a:t>permet d’annuler les modifications effectuées par &lt;Appliquer&gt;, &lt;OK&gt; ou &lt;Oui&gt;. Son activation ne ferme pas la boîte de dialogue. Après activation, le bouton &lt;Défaire&gt; devient &lt;Refaire&gt;. </a:t>
            </a:r>
          </a:p>
          <a:p>
            <a:pPr marL="174625" algn="just">
              <a:spcBef>
                <a:spcPts val="600"/>
              </a:spcBef>
              <a:spcAft>
                <a:spcPts val="200"/>
              </a:spcAft>
              <a:tabLst>
                <a:tab pos="363538" algn="l"/>
              </a:tabLst>
            </a:pP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b="1" dirty="0" smtClean="0">
              <a:latin typeface="Cambria" pitchFamily="18" charset="0"/>
            </a:endParaRPr>
          </a:p>
          <a:p>
            <a:pPr marL="174625" algn="just">
              <a:spcBef>
                <a:spcPts val="600"/>
              </a:spcBef>
              <a:spcAft>
                <a:spcPts val="200"/>
              </a:spcAft>
              <a:tabLst>
                <a:tab pos="363538" algn="l"/>
              </a:tabLst>
            </a:pP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b="1" dirty="0" smtClean="0">
              <a:solidFill>
                <a:srgbClr val="E6AF00"/>
              </a:solidFill>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88</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142984"/>
            <a:ext cx="8643966" cy="4862870"/>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endParaRPr lang="fr-FR" b="1" dirty="0" smtClean="0">
              <a:solidFill>
                <a:srgbClr val="C00000"/>
              </a:solidFill>
              <a:latin typeface="Cambria" pitchFamily="18" charset="0"/>
            </a:endParaRP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Le choix des boutons de commande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&lt;Détruire&gt;/&lt;Supprimer&gt; : </a:t>
            </a:r>
            <a:r>
              <a:rPr lang="fr-FR" dirty="0" smtClean="0">
                <a:latin typeface="Cambria" pitchFamily="18" charset="0"/>
              </a:rPr>
              <a:t>permet de supprimer un objet (élément, fichier ou autre)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&lt;Enregistrer&gt; : </a:t>
            </a:r>
            <a:r>
              <a:rPr lang="fr-FR" dirty="0" smtClean="0">
                <a:latin typeface="Cambria" pitchFamily="18" charset="0"/>
              </a:rPr>
              <a:t>permet de sauvegarder sur le disque toutes les éditions effectuées depuis le dernier enregistrement (ou lecture) et commence une nouvelle séance d’édition.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&lt;Enregistrer sous&gt; : </a:t>
            </a:r>
            <a:r>
              <a:rPr lang="fr-FR" dirty="0" smtClean="0">
                <a:latin typeface="Cambria" pitchFamily="18" charset="0"/>
              </a:rPr>
              <a:t>permet de sauvegarder le fichier sous un nouveau nom et commence une nouvelle séance d’édition.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&lt;Imprimer&gt; : </a:t>
            </a:r>
            <a:r>
              <a:rPr lang="fr-FR" dirty="0" smtClean="0">
                <a:latin typeface="Cambria" pitchFamily="18" charset="0"/>
              </a:rPr>
              <a:t>permet d’imprimer les objets sélectionnés sur l’imprimante par défaut.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&lt;Fermer&gt; : </a:t>
            </a:r>
            <a:r>
              <a:rPr lang="fr-FR" dirty="0" smtClean="0">
                <a:latin typeface="Cambria" pitchFamily="18" charset="0"/>
              </a:rPr>
              <a:t>permet de fermer l’objet courant. Après activation du bouton &lt;Fermer&gt; par l’utilisateur, le système propose à l’utilisateur d’enregistrer toutes les nouvelles éditions réalisées depuis le dernier enregistrement. Si l’utilisateur répond par l’affirmative, les éditions sont enregistrées et la fenêtre est fermée.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89</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5796459"/>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endParaRPr lang="fr-FR" b="1" dirty="0" smtClean="0">
              <a:solidFill>
                <a:srgbClr val="C00000"/>
              </a:solidFill>
              <a:latin typeface="Cambria" pitchFamily="18" charset="0"/>
            </a:endParaRP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Le choix des boutons de commande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Note : </a:t>
            </a:r>
            <a:r>
              <a:rPr lang="fr-FR" dirty="0" smtClean="0">
                <a:latin typeface="Cambria" pitchFamily="18" charset="0"/>
              </a:rPr>
              <a:t>éviter au maximum d’utiliser </a:t>
            </a:r>
            <a:r>
              <a:rPr lang="fr-FR" b="1" dirty="0" smtClean="0">
                <a:latin typeface="Cambria" pitchFamily="18" charset="0"/>
              </a:rPr>
              <a:t>&lt;Fermer&gt; </a:t>
            </a:r>
            <a:r>
              <a:rPr lang="fr-FR" dirty="0" smtClean="0">
                <a:latin typeface="Cambria" pitchFamily="18" charset="0"/>
              </a:rPr>
              <a:t>et</a:t>
            </a:r>
            <a:r>
              <a:rPr lang="fr-FR" b="1" dirty="0" smtClean="0">
                <a:latin typeface="Cambria" pitchFamily="18" charset="0"/>
              </a:rPr>
              <a:t> &lt;Annuler&gt; </a:t>
            </a:r>
            <a:r>
              <a:rPr lang="fr-FR" dirty="0" smtClean="0">
                <a:latin typeface="Cambria" pitchFamily="18" charset="0"/>
              </a:rPr>
              <a:t>dans la même fenêtre parce que ces deux termes ont tendance à être équivalents pour l’utilisateur.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&lt;Oui&gt; : </a:t>
            </a:r>
            <a:r>
              <a:rPr lang="fr-FR" dirty="0" smtClean="0">
                <a:latin typeface="Cambria" pitchFamily="18" charset="0"/>
              </a:rPr>
              <a:t>dans une boîte de dialogue, permet de donner une réponse affirmative à une question. Lorsque l’utilisateur clique sur ce bouton, la boîte de dialogue disparaît.  Note : n’utiliser le bouton &lt;Oui&gt; que si la réponse à la question est précise.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&lt;Non&gt; : </a:t>
            </a:r>
            <a:r>
              <a:rPr lang="fr-FR" dirty="0" smtClean="0">
                <a:latin typeface="Cambria" pitchFamily="18" charset="0"/>
              </a:rPr>
              <a:t>dans une boîte de dialogue, permet de donner une réponse négative à une question. Lorsque l’utilisateur clique sur ce bouton, la boîte de dialogue disparaît. Note : n’utiliser le bouton &lt;Non&gt; que si la réponse est précise.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&lt;OK&gt; : </a:t>
            </a:r>
          </a:p>
          <a:p>
            <a:pPr marL="174625" algn="just">
              <a:spcBef>
                <a:spcPts val="600"/>
              </a:spcBef>
              <a:spcAft>
                <a:spcPts val="200"/>
              </a:spcAft>
              <a:buFont typeface="Arial" pitchFamily="34" charset="0"/>
              <a:buChar char="•"/>
              <a:tabLst>
                <a:tab pos="363538" algn="l"/>
              </a:tabLst>
            </a:pPr>
            <a:r>
              <a:rPr lang="fr-FR" b="1" dirty="0" smtClean="0">
                <a:solidFill>
                  <a:srgbClr val="E6AF00"/>
                </a:solidFill>
                <a:latin typeface="Cambria" pitchFamily="18" charset="0"/>
              </a:rPr>
              <a:t> </a:t>
            </a:r>
            <a:r>
              <a:rPr lang="fr-FR" dirty="0" smtClean="0">
                <a:latin typeface="Cambria" pitchFamily="18" charset="0"/>
              </a:rPr>
              <a:t>dans une boîte de dialogue, permet de rendre les modifications demandées effectives, ou indique que l’utilisateur a lu et compris un message. Une fois que l’utilisateur a cliqué sur &lt;OK&gt;, la boîte de dialogue se ferme. Note : éviter au maximum d’utiliser &lt;OK&gt; pour répondre à une question, préférer les boutons &lt;Oui&gt; et &lt;Non&gt;. </a:t>
            </a:r>
          </a:p>
          <a:p>
            <a:pPr marL="174625"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dans une fenêtre, permet de valider une action ou un ensemble d’actions. Exécute les informations en attente de traitement et ferme éventuellement la fenêtre. </a:t>
            </a: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642918"/>
            <a:ext cx="8643966" cy="384721"/>
          </a:xfrm>
          <a:prstGeom prst="rect">
            <a:avLst/>
          </a:prstGeom>
          <a:noFill/>
        </p:spPr>
        <p:txBody>
          <a:bodyPr wrap="square" rtlCol="0">
            <a:spAutoFit/>
          </a:bodyPr>
          <a:lstStyle/>
          <a:p>
            <a:pPr marL="6096000" indent="-6096000" algn="just">
              <a:spcBef>
                <a:spcPts val="600"/>
              </a:spcBef>
              <a:spcAft>
                <a:spcPts val="600"/>
              </a:spcAft>
            </a:pPr>
            <a:r>
              <a:rPr lang="fr-FR" sz="1900" b="1" u="sng" dirty="0" smtClean="0">
                <a:solidFill>
                  <a:srgbClr val="C00000"/>
                </a:solidFill>
                <a:latin typeface="Cambria" pitchFamily="18" charset="0"/>
              </a:rPr>
              <a:t>2.1. Critères de  l’INRIA (Bastien et Scapin): </a:t>
            </a:r>
            <a:r>
              <a:rPr lang="fr-FR" sz="1900" b="1" dirty="0" smtClean="0">
                <a:solidFill>
                  <a:srgbClr val="C00000"/>
                </a:solidFill>
                <a:latin typeface="Cambria" pitchFamily="18" charset="0"/>
              </a:rPr>
              <a:t>   1)- </a:t>
            </a:r>
            <a:r>
              <a:rPr lang="fr-FR" sz="1900" b="1" dirty="0" smtClean="0">
                <a:solidFill>
                  <a:srgbClr val="6600CC"/>
                </a:solidFill>
                <a:latin typeface="Cambria" pitchFamily="18" charset="0"/>
              </a:rPr>
              <a:t>Compatibilité</a:t>
            </a:r>
            <a:endParaRPr lang="fr-FR" sz="1900" dirty="0" smtClean="0">
              <a:solidFill>
                <a:srgbClr val="6600CC"/>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a:t>
            </a:fld>
            <a:endParaRPr lang="fr-FR" dirty="0"/>
          </a:p>
        </p:txBody>
      </p:sp>
      <p:pic>
        <p:nvPicPr>
          <p:cNvPr id="3075" name="Picture 3"/>
          <p:cNvPicPr>
            <a:picLocks noChangeAspect="1" noChangeArrowheads="1"/>
          </p:cNvPicPr>
          <p:nvPr/>
        </p:nvPicPr>
        <p:blipFill>
          <a:blip r:embed="rId3" cstate="print"/>
          <a:srcRect/>
          <a:stretch>
            <a:fillRect/>
          </a:stretch>
        </p:blipFill>
        <p:spPr bwMode="auto">
          <a:xfrm>
            <a:off x="1071538" y="1214422"/>
            <a:ext cx="5786478" cy="164307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785786" y="2928934"/>
            <a:ext cx="8072494"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4) </a:t>
            </a:r>
            <a:r>
              <a:rPr lang="fr-FR" sz="1700" b="1" dirty="0" smtClean="0">
                <a:solidFill>
                  <a:srgbClr val="6600CC"/>
                </a:solidFill>
                <a:latin typeface="Cambria" pitchFamily="18" charset="0"/>
              </a:rPr>
              <a:t>Actions par menu ou bouton de commande</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90</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2062103"/>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3. Les boutons de commandes: </a:t>
            </a:r>
            <a:endParaRPr lang="fr-FR" b="1" dirty="0" smtClean="0">
              <a:solidFill>
                <a:srgbClr val="C00000"/>
              </a:solidFill>
              <a:latin typeface="Cambria" pitchFamily="18" charset="0"/>
            </a:endParaRPr>
          </a:p>
          <a:p>
            <a:pPr marL="174625" algn="just">
              <a:spcBef>
                <a:spcPts val="600"/>
              </a:spcBef>
              <a:spcAft>
                <a:spcPts val="200"/>
              </a:spcAft>
              <a:buFont typeface="Wingdings" pitchFamily="2" charset="2"/>
              <a:buChar char="Ø"/>
              <a:tabLst>
                <a:tab pos="363538" algn="l"/>
              </a:tabLst>
            </a:pPr>
            <a:r>
              <a:rPr lang="fr-FR" b="1" dirty="0" smtClean="0">
                <a:solidFill>
                  <a:srgbClr val="C00000"/>
                </a:solidFill>
                <a:latin typeface="Cambria" pitchFamily="18" charset="0"/>
              </a:rPr>
              <a:t>Le choix des boutons de commande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dirty="0" smtClean="0">
                <a:latin typeface="Cambria" pitchFamily="18" charset="0"/>
              </a:rPr>
              <a:t>&lt;Recommencer&gt;: </a:t>
            </a:r>
            <a:r>
              <a:rPr lang="fr-FR" dirty="0" smtClean="0">
                <a:latin typeface="Cambria" pitchFamily="18" charset="0"/>
              </a:rPr>
              <a:t>tente d’appliquer à nouveau la dernière action demandée. Peut être utilisée par exemple dans le cas d’une erreur dans le dialogue, comme lorsque l’utilisateur demande accès à un serveur vide et doit insérer un CD dans le lecteur. </a:t>
            </a: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91</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5447645"/>
          </a:xfrm>
          <a:prstGeom prst="rect">
            <a:avLst/>
          </a:prstGeom>
        </p:spPr>
        <p:txBody>
          <a:bodyPr wrap="square">
            <a:spAutoFit/>
          </a:bodyPr>
          <a:lstStyle/>
          <a:p>
            <a:pPr marL="174625" algn="just">
              <a:spcBef>
                <a:spcPts val="600"/>
              </a:spcBef>
              <a:spcAft>
                <a:spcPts val="200"/>
              </a:spcAft>
              <a:tabLst>
                <a:tab pos="363538" algn="l"/>
              </a:tabLst>
            </a:pPr>
            <a:r>
              <a:rPr lang="fr-FR" b="1" u="sng" dirty="0" smtClean="0">
                <a:solidFill>
                  <a:srgbClr val="C00000"/>
                </a:solidFill>
                <a:latin typeface="Cambria" pitchFamily="18" charset="0"/>
              </a:rPr>
              <a:t>1.  Les messages</a:t>
            </a:r>
            <a:endParaRPr lang="fr-FR" b="1" dirty="0" smtClean="0">
              <a:solidFill>
                <a:srgbClr val="C00000"/>
              </a:solidFill>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Présenter les messages dans une boîte de message (ou fenêtre de message). Une boîte de message doit Contenir les éléments suivants : </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b="1" i="1" dirty="0" smtClean="0">
                <a:latin typeface="Cambria" pitchFamily="18" charset="0"/>
              </a:rPr>
              <a:t>une barre de titre : </a:t>
            </a:r>
            <a:r>
              <a:rPr lang="fr-FR" dirty="0" smtClean="0">
                <a:latin typeface="Cambria" pitchFamily="18" charset="0"/>
              </a:rPr>
              <a:t>indique l’origine du message</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b="1" i="1" dirty="0" smtClean="0">
                <a:latin typeface="Cambria" pitchFamily="18" charset="0"/>
              </a:rPr>
              <a:t>une icone </a:t>
            </a:r>
            <a:r>
              <a:rPr lang="fr-FR" dirty="0" smtClean="0">
                <a:latin typeface="Cambria" pitchFamily="18" charset="0"/>
              </a:rPr>
              <a:t>: permet d’identifier rapidement et visuellement le type de message</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b="1" i="1" dirty="0" smtClean="0">
                <a:latin typeface="Cambria" pitchFamily="18" charset="0"/>
              </a:rPr>
              <a:t>le texte du message : </a:t>
            </a:r>
            <a:r>
              <a:rPr lang="fr-FR" dirty="0" smtClean="0">
                <a:latin typeface="Cambria" pitchFamily="18" charset="0"/>
              </a:rPr>
              <a:t>explique brièvement la situation ou pose une question à l’utilisateur </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b="1" i="1" dirty="0" smtClean="0">
                <a:latin typeface="Cambria" pitchFamily="18" charset="0"/>
              </a:rPr>
              <a:t>des boutons de commande spécifiques au type de message : </a:t>
            </a:r>
            <a:r>
              <a:rPr lang="fr-FR" dirty="0" smtClean="0">
                <a:latin typeface="Cambria" pitchFamily="18" charset="0"/>
              </a:rPr>
              <a:t>permettent à l’utilisateur de répondre.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Pour rédiger le texte du message, utiliser des mots non ambigus, issus du domaine de l’utilisateur.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En règle générale, éviter de formuler des questions auxquelles l’utilisateur ne peut répondre que par “ oui ” Ou par “ non ”. préférer les réponses sous forme de verbes représentant des actions. </a:t>
            </a:r>
            <a:endParaRPr lang="fr-FR" dirty="0" smtClean="0">
              <a:solidFill>
                <a:srgbClr val="E6AF00"/>
              </a:solidFill>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92</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4134465"/>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1.  Les messages</a:t>
            </a:r>
            <a:endParaRPr lang="fr-FR" b="1" dirty="0" smtClean="0">
              <a:solidFill>
                <a:srgbClr val="C00000"/>
              </a:solidFill>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Décrire la cause du message et proposer des possibilités ou des actions à l’utilisateur. Proposer Éventuellement un bouton d’aide à partir duquel il accédera à une aide de type applicative et contextuelle.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Afin de faciliter l’identification visuelle du type de message, employer des icones. Placer l’icone à gauche Du texte, sur le côté gauche de la fenêtre.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Rédiger le texte du message dans un style concis, non vexatoire. Le texte ne doit pas contenir de mots tels Que “ faute ”, “ mauvaise manipulation ” ou “ illégal ”. </a:t>
            </a: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93</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6555641"/>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1.  Les messages</a:t>
            </a:r>
            <a:endParaRPr lang="fr-FR" b="1" dirty="0" smtClean="0">
              <a:solidFill>
                <a:srgbClr val="C00000"/>
              </a:solidFill>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i="1" dirty="0" smtClean="0">
                <a:latin typeface="Cambria" pitchFamily="18" charset="0"/>
              </a:rPr>
              <a:t>Types de message:</a:t>
            </a:r>
          </a:p>
          <a:p>
            <a:pPr marL="363538" algn="just">
              <a:spcBef>
                <a:spcPts val="600"/>
              </a:spcBef>
              <a:spcAft>
                <a:spcPts val="200"/>
              </a:spcAft>
              <a:buFont typeface="Arial" pitchFamily="34" charset="0"/>
              <a:buChar char="•"/>
              <a:tabLst>
                <a:tab pos="363538" algn="l"/>
              </a:tabLst>
            </a:pPr>
            <a:r>
              <a:rPr lang="fr-FR" i="1" dirty="0" smtClean="0">
                <a:solidFill>
                  <a:srgbClr val="E6AF00"/>
                </a:solidFill>
                <a:latin typeface="Cambria" pitchFamily="18" charset="0"/>
              </a:rPr>
              <a:t> </a:t>
            </a:r>
            <a:r>
              <a:rPr lang="fr-FR" i="1" dirty="0" smtClean="0">
                <a:latin typeface="Cambria" pitchFamily="18" charset="0"/>
              </a:rPr>
              <a:t>Les messages d’information ou de simple mise en garde :  </a:t>
            </a:r>
            <a:r>
              <a:rPr lang="fr-FR" dirty="0" smtClean="0">
                <a:latin typeface="Cambria" pitchFamily="18" charset="0"/>
              </a:rPr>
              <a:t>indiquent à l’utilisateur le résultat pour l’achèvement d’une action. Ce type de message possède un seul bouton de commande </a:t>
            </a:r>
            <a:r>
              <a:rPr lang="fr-FR" b="1" dirty="0" smtClean="0">
                <a:latin typeface="Cambria" pitchFamily="18" charset="0"/>
              </a:rPr>
              <a:t>&lt;Ok&gt; .</a:t>
            </a:r>
            <a:r>
              <a:rPr lang="fr-FR" dirty="0" smtClean="0">
                <a:latin typeface="Cambria" pitchFamily="18" charset="0"/>
              </a:rPr>
              <a:t> </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i="1" dirty="0" smtClean="0">
                <a:latin typeface="Cambria" pitchFamily="18" charset="0"/>
              </a:rPr>
              <a:t>Les messages d’avertissement:  </a:t>
            </a:r>
            <a:r>
              <a:rPr lang="fr-FR" dirty="0" smtClean="0">
                <a:latin typeface="Cambria" pitchFamily="18" charset="0"/>
              </a:rPr>
              <a:t>pour signaler à l’avance une action qui peut s’avérer dangereuse si elle est effectuée. Ce type de message constitue une sorte de “ filet de sécurité ” pour l’utilisateur ; il permet à ce dernier de poursuivre dans l’action potentiellement dangereuse ou d’annuler l’action en cours et de passer à une autre tâche. Ce type de message contient une icône de type danger, et les boutons : &lt;OK&gt; ou &lt;Continuer&gt;, &lt;Annuler&gt; (= action par défaut), &lt;Aide&gt;.  Si nécessaire, coupler l’affichage de la boîte de message avec l’émission d’un signal sonore. A noter toutefois que l’émission du signal sonore est paramétrable par l’utilisateur (qui peut choisir de désactiver le son associé au message). </a:t>
            </a:r>
          </a:p>
          <a:p>
            <a:pPr marL="363538" algn="just">
              <a:spcBef>
                <a:spcPts val="600"/>
              </a:spcBef>
              <a:spcAft>
                <a:spcPts val="200"/>
              </a:spcAft>
              <a:tabLst>
                <a:tab pos="363538" algn="l"/>
              </a:tabLst>
            </a:pPr>
            <a:endParaRPr lang="fr-FR" i="1" dirty="0" smtClean="0">
              <a:latin typeface="Cambria" pitchFamily="18" charset="0"/>
            </a:endParaRPr>
          </a:p>
          <a:p>
            <a:pPr marL="363538" algn="just">
              <a:spcBef>
                <a:spcPts val="600"/>
              </a:spcBef>
              <a:spcAft>
                <a:spcPts val="200"/>
              </a:spcAft>
              <a:buFont typeface="Arial" pitchFamily="34" charset="0"/>
              <a:buChar char="•"/>
              <a:tabLst>
                <a:tab pos="363538" algn="l"/>
              </a:tabLst>
            </a:pPr>
            <a:endParaRPr lang="fr-FR" dirty="0" smtClean="0">
              <a:solidFill>
                <a:srgbClr val="E6AF00"/>
              </a:solidFill>
              <a:latin typeface="Cambria" pitchFamily="18" charset="0"/>
            </a:endParaRPr>
          </a:p>
          <a:p>
            <a:pPr marL="363538" algn="just">
              <a:spcBef>
                <a:spcPts val="600"/>
              </a:spcBef>
              <a:spcAft>
                <a:spcPts val="200"/>
              </a:spcAft>
              <a:buFont typeface="Arial" pitchFamily="34" charset="0"/>
              <a:buChar char="•"/>
              <a:tabLst>
                <a:tab pos="363538" algn="l"/>
              </a:tabLst>
            </a:pPr>
            <a:endParaRPr lang="fr-FR" i="1" dirty="0" smtClean="0">
              <a:solidFill>
                <a:srgbClr val="E6AF00"/>
              </a:solidFill>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94</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7417415"/>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1.  Les messages</a:t>
            </a:r>
            <a:endParaRPr lang="fr-FR" b="1" dirty="0" smtClean="0">
              <a:solidFill>
                <a:srgbClr val="C00000"/>
              </a:solidFill>
              <a:latin typeface="Cambria" pitchFamily="18" charset="0"/>
            </a:endParaRP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i="1" dirty="0" smtClean="0">
                <a:latin typeface="Cambria" pitchFamily="18" charset="0"/>
              </a:rPr>
              <a:t>Types de message:</a:t>
            </a:r>
          </a:p>
          <a:p>
            <a:pPr marL="363538" algn="just">
              <a:spcBef>
                <a:spcPts val="600"/>
              </a:spcBef>
              <a:spcAft>
                <a:spcPts val="200"/>
              </a:spcAft>
              <a:buFont typeface="Arial" pitchFamily="34" charset="0"/>
              <a:buChar char="•"/>
              <a:tabLst>
                <a:tab pos="363538" algn="l"/>
              </a:tabLst>
            </a:pPr>
            <a:r>
              <a:rPr lang="fr-FR" i="1" dirty="0" smtClean="0">
                <a:solidFill>
                  <a:srgbClr val="E6AF00"/>
                </a:solidFill>
                <a:latin typeface="Cambria" pitchFamily="18" charset="0"/>
              </a:rPr>
              <a:t> </a:t>
            </a:r>
            <a:r>
              <a:rPr lang="fr-FR" i="1" dirty="0" smtClean="0">
                <a:latin typeface="Cambria" pitchFamily="18" charset="0"/>
              </a:rPr>
              <a:t>Les messages de confirmation :  </a:t>
            </a:r>
            <a:r>
              <a:rPr lang="fr-FR" dirty="0" smtClean="0">
                <a:latin typeface="Cambria" pitchFamily="18" charset="0"/>
              </a:rPr>
              <a:t>obligatoire pour les opérations irréversibles ; c’est toujours une question.  Dans ce type de message, donner uniquement à l’utilisateur la possibilité de cliquer sur &lt;Arrêter&gt; ou &lt;Continuer&gt; (ou &lt;Annuler&gt;), ou éventuellement &lt;Oui&gt; ou &lt;Non&gt; </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i="1" dirty="0" smtClean="0">
                <a:latin typeface="Cambria" pitchFamily="18" charset="0"/>
              </a:rPr>
              <a:t>Les messages d’arrêt immédiat/bloquants:  </a:t>
            </a:r>
            <a:r>
              <a:rPr lang="fr-FR" dirty="0" smtClean="0">
                <a:latin typeface="Cambria" pitchFamily="18" charset="0"/>
              </a:rPr>
              <a:t>pour signaler à l’utilisateur qu’une action ne peut pas être réalisée. L’utilisateur ne peut répondre qu’en signalant qu’il a bien pris connaissance du message et en supprimant le message. Se servir de ce type de message chaque fois que l’utilisateur veut effectuer une action irréalisable dans le contexte courant, autrement dit, pour des problèmes sérieux qui empêchent l’utilisateur d’aller plus en avant dans l’application. Dans ce type de message, donner uniquement à l’utilisateur la possibilité de cliquer sur &lt;OK&gt;. </a:t>
            </a:r>
          </a:p>
          <a:p>
            <a:pPr marL="363538" algn="just">
              <a:spcBef>
                <a:spcPts val="600"/>
              </a:spcBef>
              <a:spcAft>
                <a:spcPts val="200"/>
              </a:spcAft>
              <a:tabLst>
                <a:tab pos="363538" algn="l"/>
              </a:tabLst>
            </a:pPr>
            <a:endParaRPr lang="fr-FR" dirty="0" smtClean="0">
              <a:solidFill>
                <a:srgbClr val="E6AF00"/>
              </a:solidFill>
              <a:latin typeface="Cambria" pitchFamily="18" charset="0"/>
            </a:endParaRPr>
          </a:p>
          <a:p>
            <a:pPr marL="363538" algn="just">
              <a:spcBef>
                <a:spcPts val="600"/>
              </a:spcBef>
              <a:spcAft>
                <a:spcPts val="200"/>
              </a:spcAft>
              <a:buFont typeface="Arial" pitchFamily="34" charset="0"/>
              <a:buChar char="•"/>
              <a:tabLst>
                <a:tab pos="363538" algn="l"/>
              </a:tabLst>
            </a:pPr>
            <a:endParaRPr lang="fr-FR" dirty="0" smtClean="0">
              <a:latin typeface="Cambria" pitchFamily="18" charset="0"/>
            </a:endParaRPr>
          </a:p>
          <a:p>
            <a:pPr marL="363538" algn="just">
              <a:spcBef>
                <a:spcPts val="600"/>
              </a:spcBef>
              <a:spcAft>
                <a:spcPts val="200"/>
              </a:spcAft>
              <a:buFont typeface="Arial" pitchFamily="34" charset="0"/>
              <a:buChar char="•"/>
              <a:tabLst>
                <a:tab pos="363538" algn="l"/>
              </a:tabLst>
            </a:pPr>
            <a:endParaRPr lang="fr-FR" i="1" dirty="0" smtClean="0">
              <a:latin typeface="Cambria" pitchFamily="18" charset="0"/>
            </a:endParaRPr>
          </a:p>
          <a:p>
            <a:pPr marL="363538" algn="just">
              <a:spcBef>
                <a:spcPts val="600"/>
              </a:spcBef>
              <a:spcAft>
                <a:spcPts val="200"/>
              </a:spcAft>
              <a:tabLst>
                <a:tab pos="363538" algn="l"/>
              </a:tabLst>
            </a:pPr>
            <a:endParaRPr lang="fr-FR" i="1" dirty="0" smtClean="0">
              <a:latin typeface="Cambria" pitchFamily="18" charset="0"/>
            </a:endParaRPr>
          </a:p>
          <a:p>
            <a:pPr marL="363538" algn="just">
              <a:spcBef>
                <a:spcPts val="600"/>
              </a:spcBef>
              <a:spcAft>
                <a:spcPts val="200"/>
              </a:spcAft>
              <a:buFont typeface="Arial" pitchFamily="34" charset="0"/>
              <a:buChar char="•"/>
              <a:tabLst>
                <a:tab pos="363538" algn="l"/>
              </a:tabLst>
            </a:pPr>
            <a:endParaRPr lang="fr-FR" dirty="0" smtClean="0">
              <a:solidFill>
                <a:srgbClr val="E6AF00"/>
              </a:solidFill>
              <a:latin typeface="Cambria" pitchFamily="18" charset="0"/>
            </a:endParaRPr>
          </a:p>
          <a:p>
            <a:pPr marL="363538" algn="just">
              <a:spcBef>
                <a:spcPts val="600"/>
              </a:spcBef>
              <a:spcAft>
                <a:spcPts val="200"/>
              </a:spcAft>
              <a:buFont typeface="Arial" pitchFamily="34" charset="0"/>
              <a:buChar char="•"/>
              <a:tabLst>
                <a:tab pos="363538" algn="l"/>
              </a:tabLst>
            </a:pPr>
            <a:endParaRPr lang="fr-FR" i="1" dirty="0" smtClean="0">
              <a:solidFill>
                <a:srgbClr val="E6AF00"/>
              </a:solidFill>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95</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4996240"/>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2.  Le curseur/pointeur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dirty="0" smtClean="0">
                <a:latin typeface="Cambria" pitchFamily="18" charset="0"/>
              </a:rPr>
              <a:t>Modifier la forme du curseur pour des attentes supérieures à 1 seconde. </a:t>
            </a:r>
          </a:p>
          <a:p>
            <a:pPr marL="174625" algn="just">
              <a:spcBef>
                <a:spcPts val="600"/>
              </a:spcBef>
              <a:spcAft>
                <a:spcPts val="200"/>
              </a:spcAft>
              <a:tabLst>
                <a:tab pos="363538" algn="l"/>
              </a:tabLst>
            </a:pPr>
            <a:r>
              <a:rPr lang="fr-FR" b="1" i="1" dirty="0" smtClean="0">
                <a:solidFill>
                  <a:srgbClr val="E6AF00"/>
                </a:solidFill>
                <a:latin typeface="Cambria" pitchFamily="18" charset="0"/>
              </a:rPr>
              <a:t>-</a:t>
            </a:r>
            <a:r>
              <a:rPr lang="fr-FR" i="1" dirty="0" smtClean="0">
                <a:solidFill>
                  <a:srgbClr val="E6AF00"/>
                </a:solidFill>
                <a:latin typeface="Cambria" pitchFamily="18" charset="0"/>
              </a:rPr>
              <a:t> </a:t>
            </a:r>
            <a:r>
              <a:rPr lang="fr-FR" dirty="0" smtClean="0">
                <a:latin typeface="Cambria" pitchFamily="18" charset="0"/>
              </a:rPr>
              <a:t>Modifier la forme du curseur en sablier dès qu’une action est lancée et qu’aucune autre action ne peut être Lancée dans l’application. </a:t>
            </a:r>
            <a:endParaRPr lang="fr-FR" b="1" i="1" dirty="0" smtClean="0">
              <a:latin typeface="Cambria" pitchFamily="18" charset="0"/>
            </a:endParaRPr>
          </a:p>
          <a:p>
            <a:pPr marL="174625" algn="just">
              <a:spcBef>
                <a:spcPts val="600"/>
              </a:spcBef>
              <a:spcAft>
                <a:spcPts val="200"/>
              </a:spcAft>
              <a:tabLst>
                <a:tab pos="363538" algn="l"/>
              </a:tabLst>
            </a:pPr>
            <a:r>
              <a:rPr lang="fr-FR" b="1" i="1" dirty="0" smtClean="0">
                <a:solidFill>
                  <a:srgbClr val="E6AF00"/>
                </a:solidFill>
                <a:latin typeface="Cambria" pitchFamily="18" charset="0"/>
              </a:rPr>
              <a:t>- </a:t>
            </a:r>
            <a:r>
              <a:rPr lang="fr-FR" dirty="0" smtClean="0">
                <a:latin typeface="Cambria" pitchFamily="18" charset="0"/>
              </a:rPr>
              <a:t>Limiter la modification du curseur à la fenêtre active directement liée à la tâche en cours. A l’extérieur de cette fenêtre, le curseur doit reprendre sa forme normale. Les formes de curseur les plus courantes exemples: </a:t>
            </a:r>
          </a:p>
          <a:p>
            <a:pPr marL="449263" algn="just">
              <a:spcBef>
                <a:spcPts val="600"/>
              </a:spcBef>
              <a:spcAft>
                <a:spcPts val="200"/>
              </a:spcAft>
              <a:buFont typeface="Arial" pitchFamily="34" charset="0"/>
              <a:buChar char="•"/>
              <a:tabLst>
                <a:tab pos="363538" algn="l"/>
              </a:tabLst>
            </a:pPr>
            <a:r>
              <a:rPr lang="fr-FR" b="1" i="1" dirty="0" smtClean="0">
                <a:solidFill>
                  <a:srgbClr val="E6AF00"/>
                </a:solidFill>
                <a:latin typeface="Cambria" pitchFamily="18" charset="0"/>
              </a:rPr>
              <a:t>  </a:t>
            </a:r>
            <a:r>
              <a:rPr lang="fr-FR" i="1" dirty="0" smtClean="0">
                <a:latin typeface="Cambria" pitchFamily="18" charset="0"/>
              </a:rPr>
              <a:t>flèche : Pointe, sélectionne et déplace. </a:t>
            </a:r>
          </a:p>
          <a:p>
            <a:pPr marL="449263" algn="just">
              <a:spcBef>
                <a:spcPts val="600"/>
              </a:spcBef>
              <a:spcAft>
                <a:spcPts val="200"/>
              </a:spcAft>
              <a:buFont typeface="Arial" pitchFamily="34" charset="0"/>
              <a:buChar char="•"/>
              <a:tabLst>
                <a:tab pos="363538" algn="l"/>
              </a:tabLst>
            </a:pPr>
            <a:r>
              <a:rPr lang="fr-FR" b="1" i="1" dirty="0" smtClean="0">
                <a:solidFill>
                  <a:srgbClr val="E6AF00"/>
                </a:solidFill>
                <a:latin typeface="Cambria" pitchFamily="18" charset="0"/>
              </a:rPr>
              <a:t> </a:t>
            </a:r>
            <a:r>
              <a:rPr lang="fr-FR" i="1" dirty="0" smtClean="0">
                <a:latin typeface="Cambria" pitchFamily="18" charset="0"/>
              </a:rPr>
              <a:t>tiret vertical: Sélectionne du texte. </a:t>
            </a:r>
          </a:p>
          <a:p>
            <a:pPr marL="449263" algn="just">
              <a:spcBef>
                <a:spcPts val="600"/>
              </a:spcBef>
              <a:spcAft>
                <a:spcPts val="200"/>
              </a:spcAft>
              <a:buFont typeface="Arial" pitchFamily="34" charset="0"/>
              <a:buChar char="•"/>
              <a:tabLst>
                <a:tab pos="363538" algn="l"/>
              </a:tabLst>
            </a:pPr>
            <a:r>
              <a:rPr lang="fr-FR" b="1" i="1" dirty="0" smtClean="0">
                <a:solidFill>
                  <a:srgbClr val="E6AF00"/>
                </a:solidFill>
                <a:latin typeface="Cambria" pitchFamily="18" charset="0"/>
              </a:rPr>
              <a:t> </a:t>
            </a:r>
            <a:r>
              <a:rPr lang="fr-FR" i="1" dirty="0" smtClean="0">
                <a:latin typeface="Cambria" pitchFamily="18" charset="0"/>
              </a:rPr>
              <a:t>sablier : Indique qu’un traitement est en cours. </a:t>
            </a:r>
          </a:p>
          <a:p>
            <a:pPr marL="449263" algn="just">
              <a:spcBef>
                <a:spcPts val="600"/>
              </a:spcBef>
              <a:spcAft>
                <a:spcPts val="200"/>
              </a:spcAft>
              <a:buFont typeface="Arial" pitchFamily="34" charset="0"/>
              <a:buChar char="•"/>
              <a:tabLst>
                <a:tab pos="363538" algn="l"/>
              </a:tabLst>
            </a:pPr>
            <a:r>
              <a:rPr lang="fr-FR" b="1" i="1" dirty="0" smtClean="0">
                <a:solidFill>
                  <a:srgbClr val="E6AF00"/>
                </a:solidFill>
                <a:latin typeface="Cambria" pitchFamily="18" charset="0"/>
              </a:rPr>
              <a:t> </a:t>
            </a:r>
            <a:r>
              <a:rPr lang="fr-FR" i="1" dirty="0" smtClean="0">
                <a:latin typeface="Cambria" pitchFamily="18" charset="0"/>
              </a:rPr>
              <a:t>loupe : Agrandit l’affichage</a:t>
            </a:r>
            <a:r>
              <a:rPr lang="fr-FR" i="1" smtClean="0">
                <a:latin typeface="Cambria" pitchFamily="18" charset="0"/>
              </a:rPr>
              <a:t>. </a:t>
            </a:r>
            <a:endParaRPr lang="fr-FR" i="1" dirty="0" smtClean="0">
              <a:solidFill>
                <a:srgbClr val="E6AF00"/>
              </a:solidFill>
              <a:latin typeface="Cambria" pitchFamily="18" charset="0"/>
            </a:endParaRP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96</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4134465"/>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3.  Les temps de réponse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i="1" dirty="0" smtClean="0">
                <a:latin typeface="Cambria" pitchFamily="18" charset="0"/>
              </a:rPr>
              <a:t>Quelques indications sur la longueur des temps de réponse : </a:t>
            </a:r>
          </a:p>
          <a:p>
            <a:pPr marL="449263" indent="-85725"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 0,1 seconde : au delà de ce délai, l’utilisateur peut avoir l’impression que le système ne réagit pas de manière instantanée à l’action qu’il vient d’effectuer ; </a:t>
            </a:r>
          </a:p>
          <a:p>
            <a:pPr marL="449263" indent="-85725"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 1 seconde : au delà de ce délai, l’utilisateur a l’impression de ne plus contrôler le système ;</a:t>
            </a:r>
          </a:p>
          <a:p>
            <a:pPr marL="449263" indent="-85725"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10 secondes : au delà de ce délai, l’utilisateur n’est plus attentif à l’interaction en cours. Dans ce cas de figure, il est nécessaire que le système affiche un retour visuel (indicateur de progression). </a:t>
            </a: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97</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5139869"/>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3.  Les temps de réponse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i="1" dirty="0" smtClean="0">
                <a:solidFill>
                  <a:schemeClr val="accent6">
                    <a:lumMod val="75000"/>
                  </a:schemeClr>
                </a:solidFill>
                <a:latin typeface="Cambria" pitchFamily="18" charset="0"/>
              </a:rPr>
              <a:t>Indicateur de progression </a:t>
            </a:r>
            <a:endParaRPr lang="fr-FR" i="1" dirty="0" smtClean="0">
              <a:latin typeface="Cambria" pitchFamily="18" charset="0"/>
            </a:endParaRPr>
          </a:p>
          <a:p>
            <a:pPr marL="449263" indent="-85725"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Informer visuellement l’utilisateur du temps écoulé en utilisant par exemple un sablier ou un indicateur de progression. Utiliser l’indicateur de progression pour des attentes longues, supérieures à 6 secondes. Actualiser l’affichage de la barre d’indicateur de progression en fonction de l’avancement du traitement. Indiquer, au moyen d’une valeur textuelle, le pourcentage d’avancement ou le temps écoulé depuis le commencement de la tâche. Quand le traitement est achevé, en informer l’utilisateur par un message. </a:t>
            </a:r>
          </a:p>
          <a:p>
            <a:pPr marL="449263" indent="-85725"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Informer l’utilisateur de la raison à l’origine du temps de réponse du système (l’utilisateur acceptera plus facilement d’attendre s’il sait pourquoi il attend, ce qui se passe au niveau du système ; il n’aura pas l’impression de perdre le contrôle de l’application). </a:t>
            </a: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98</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4031873"/>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3.  Les temps de réponse </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i="1" dirty="0" smtClean="0">
                <a:solidFill>
                  <a:schemeClr val="accent6">
                    <a:lumMod val="75000"/>
                  </a:schemeClr>
                </a:solidFill>
                <a:latin typeface="Cambria" pitchFamily="18" charset="0"/>
              </a:rPr>
              <a:t>Indicateur de progression </a:t>
            </a:r>
          </a:p>
          <a:p>
            <a:pPr marL="363538" algn="just">
              <a:spcBef>
                <a:spcPts val="600"/>
              </a:spcBef>
              <a:spcAft>
                <a:spcPts val="200"/>
              </a:spcAft>
              <a:buFont typeface="Arial" pitchFamily="34" charset="0"/>
              <a:buChar char="•"/>
              <a:tabLst>
                <a:tab pos="363538" algn="l"/>
              </a:tabLst>
            </a:pPr>
            <a:r>
              <a:rPr lang="fr-FR" b="1" dirty="0" smtClean="0">
                <a:solidFill>
                  <a:srgbClr val="E6AF00"/>
                </a:solidFill>
                <a:latin typeface="Cambria" pitchFamily="18" charset="0"/>
              </a:rPr>
              <a:t> </a:t>
            </a:r>
            <a:r>
              <a:rPr lang="fr-FR" dirty="0" smtClean="0">
                <a:latin typeface="Cambria" pitchFamily="18" charset="0"/>
              </a:rPr>
              <a:t>Si le traitement est en cours, en arrière plan mais que l’utilisateur peut effectuer d’autres actions, placer l’indicateur de progression dans la barre d’état. Si le traitement est en cours et que l’utilisateur ne peut pas utiliser l’application tant que le traitement n’est pas terminé, placer l’indicateur de progression dans une boîte de dialogue. </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Les boutons d’action &lt;Annuler&gt; ou &lt;Arrêter&gt; doivent interrompre le processus en cours et rendre la main à l’utilisateur. </a:t>
            </a: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ins 5"/>
          <p:cNvSpPr/>
          <p:nvPr/>
        </p:nvSpPr>
        <p:spPr>
          <a:xfrm>
            <a:off x="32" y="285728"/>
            <a:ext cx="9144000" cy="428628"/>
          </a:xfrm>
          <a:prstGeom prst="mathMin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0" y="0"/>
            <a:ext cx="9144000" cy="538609"/>
          </a:xfrm>
          <a:prstGeom prst="rect">
            <a:avLst/>
          </a:prstGeom>
          <a:noFill/>
        </p:spPr>
        <p:txBody>
          <a:bodyPr wrap="square" rtlCol="0">
            <a:spAutoFit/>
          </a:bodyPr>
          <a:lstStyle/>
          <a:p>
            <a:pPr algn="ctr"/>
            <a:r>
              <a:rPr lang="fr-FR" sz="2900" b="1" dirty="0" smtClean="0">
                <a:solidFill>
                  <a:schemeClr val="accent6">
                    <a:lumMod val="50000"/>
                  </a:schemeClr>
                </a:solidFill>
                <a:latin typeface="Garamond" pitchFamily="18" charset="0"/>
              </a:rPr>
              <a:t>2. Critères ergonomiques (Exemples) </a:t>
            </a:r>
          </a:p>
        </p:txBody>
      </p:sp>
      <p:sp>
        <p:nvSpPr>
          <p:cNvPr id="18" name="ZoneTexte 17"/>
          <p:cNvSpPr txBox="1"/>
          <p:nvPr/>
        </p:nvSpPr>
        <p:spPr>
          <a:xfrm>
            <a:off x="500034" y="500042"/>
            <a:ext cx="8643966" cy="677108"/>
          </a:xfrm>
          <a:prstGeom prst="rect">
            <a:avLst/>
          </a:prstGeom>
          <a:noFill/>
        </p:spPr>
        <p:txBody>
          <a:bodyPr wrap="square" rtlCol="0">
            <a:spAutoFit/>
          </a:bodyPr>
          <a:lstStyle/>
          <a:p>
            <a:pPr marL="536575" indent="-536575" algn="just">
              <a:spcBef>
                <a:spcPts val="600"/>
              </a:spcBef>
              <a:spcAft>
                <a:spcPts val="600"/>
              </a:spcAft>
            </a:pPr>
            <a:r>
              <a:rPr lang="fr-FR" sz="1900" b="1" u="sng" dirty="0" smtClean="0">
                <a:solidFill>
                  <a:srgbClr val="C00000"/>
                </a:solidFill>
                <a:latin typeface="Cambria" pitchFamily="18" charset="0"/>
              </a:rPr>
              <a:t>2.2. Guide ergonomique pour la conception et évaluation des interfaces graphiques (CNRS France) </a:t>
            </a:r>
            <a:r>
              <a:rPr lang="fr-FR" sz="1900" b="1" dirty="0" smtClean="0">
                <a:solidFill>
                  <a:srgbClr val="C00000"/>
                </a:solidFill>
                <a:latin typeface="Cambria" pitchFamily="18" charset="0"/>
              </a:rPr>
              <a:t>:  5) </a:t>
            </a:r>
            <a:r>
              <a:rPr lang="fr-FR" sz="1700" b="1" dirty="0" smtClean="0">
                <a:solidFill>
                  <a:srgbClr val="6600CC"/>
                </a:solidFill>
                <a:latin typeface="Cambria" pitchFamily="18" charset="0"/>
              </a:rPr>
              <a:t>Actions  du système </a:t>
            </a:r>
            <a:endParaRPr lang="fr-FR" sz="1700" b="1" dirty="0" smtClean="0">
              <a:solidFill>
                <a:srgbClr val="C00000"/>
              </a:solidFill>
              <a:latin typeface="Cambria" pitchFamily="18" charset="0"/>
            </a:endParaRPr>
          </a:p>
        </p:txBody>
      </p:sp>
      <p:sp>
        <p:nvSpPr>
          <p:cNvPr id="9" name="Espace réservé du numéro de diapositive 8"/>
          <p:cNvSpPr>
            <a:spLocks noGrp="1"/>
          </p:cNvSpPr>
          <p:nvPr>
            <p:ph type="sldNum" sz="quarter" idx="12"/>
          </p:nvPr>
        </p:nvSpPr>
        <p:spPr/>
        <p:txBody>
          <a:bodyPr/>
          <a:lstStyle/>
          <a:p>
            <a:fld id="{5600C454-2FF4-45A0-8A21-A6CDAE4EFA1B}" type="slidenum">
              <a:rPr lang="fr-FR" smtClean="0"/>
              <a:pPr/>
              <a:t>99</a:t>
            </a:fld>
            <a:endParaRPr lang="fr-FR" dirty="0"/>
          </a:p>
        </p:txBody>
      </p:sp>
      <p:sp>
        <p:nvSpPr>
          <p:cNvPr id="11" name="Rectangle 10"/>
          <p:cNvSpPr/>
          <p:nvPr/>
        </p:nvSpPr>
        <p:spPr>
          <a:xfrm>
            <a:off x="500034" y="1428736"/>
            <a:ext cx="8643966" cy="646331"/>
          </a:xfrm>
          <a:prstGeom prst="rect">
            <a:avLst/>
          </a:prstGeom>
        </p:spPr>
        <p:txBody>
          <a:bodyPr wrap="square">
            <a:spAutoFit/>
          </a:bodyPr>
          <a:lstStyle/>
          <a:p>
            <a:pPr algn="just"/>
            <a:endParaRPr lang="fr-FR" b="1" dirty="0" smtClean="0">
              <a:latin typeface="Cambria" pitchFamily="18" charset="0"/>
            </a:endParaRPr>
          </a:p>
          <a:p>
            <a:pPr marL="174625" algn="just">
              <a:buFont typeface="Arial" pitchFamily="34" charset="0"/>
              <a:buChar char="•"/>
            </a:pPr>
            <a:endParaRPr lang="fr-FR" b="1" dirty="0" smtClean="0">
              <a:latin typeface="Cambria" pitchFamily="18" charset="0"/>
            </a:endParaRPr>
          </a:p>
        </p:txBody>
      </p:sp>
      <p:sp>
        <p:nvSpPr>
          <p:cNvPr id="13" name="Rectangle 12"/>
          <p:cNvSpPr/>
          <p:nvPr/>
        </p:nvSpPr>
        <p:spPr>
          <a:xfrm>
            <a:off x="500034" y="1071546"/>
            <a:ext cx="8643966" cy="5098832"/>
          </a:xfrm>
          <a:prstGeom prst="rect">
            <a:avLst/>
          </a:prstGeom>
        </p:spPr>
        <p:txBody>
          <a:bodyPr wrap="square">
            <a:spAutoFit/>
          </a:bodyPr>
          <a:lstStyle/>
          <a:p>
            <a:pPr marL="174625" algn="just">
              <a:spcBef>
                <a:spcPts val="600"/>
              </a:spcBef>
              <a:spcAft>
                <a:spcPts val="200"/>
              </a:spcAft>
              <a:tabLst>
                <a:tab pos="363538" algn="l"/>
              </a:tabLst>
            </a:pPr>
            <a:endParaRPr lang="fr-FR" b="1" u="sng" dirty="0" smtClean="0">
              <a:solidFill>
                <a:srgbClr val="C00000"/>
              </a:solidFill>
              <a:latin typeface="Cambria" pitchFamily="18" charset="0"/>
            </a:endParaRPr>
          </a:p>
          <a:p>
            <a:pPr marL="174625" algn="just">
              <a:spcBef>
                <a:spcPts val="600"/>
              </a:spcBef>
              <a:spcAft>
                <a:spcPts val="200"/>
              </a:spcAft>
              <a:tabLst>
                <a:tab pos="363538" algn="l"/>
              </a:tabLst>
            </a:pPr>
            <a:r>
              <a:rPr lang="fr-FR" b="1" u="sng" dirty="0" smtClean="0">
                <a:solidFill>
                  <a:srgbClr val="C00000"/>
                </a:solidFill>
                <a:latin typeface="Cambria" pitchFamily="18" charset="0"/>
              </a:rPr>
              <a:t>4.  Le signal sonore</a:t>
            </a:r>
          </a:p>
          <a:p>
            <a:pPr marL="174625" algn="just">
              <a:spcBef>
                <a:spcPts val="600"/>
              </a:spcBef>
              <a:spcAft>
                <a:spcPts val="200"/>
              </a:spcAft>
              <a:tabLst>
                <a:tab pos="363538" algn="l"/>
              </a:tabLst>
            </a:pPr>
            <a:r>
              <a:rPr lang="fr-FR" b="1" dirty="0" smtClean="0">
                <a:solidFill>
                  <a:srgbClr val="E6AF00"/>
                </a:solidFill>
                <a:latin typeface="Cambria" pitchFamily="18" charset="0"/>
              </a:rPr>
              <a:t>-   </a:t>
            </a:r>
            <a:r>
              <a:rPr lang="fr-FR" b="1" i="1" dirty="0" smtClean="0">
                <a:solidFill>
                  <a:schemeClr val="accent6">
                    <a:lumMod val="75000"/>
                  </a:schemeClr>
                </a:solidFill>
                <a:latin typeface="Cambria" pitchFamily="18" charset="0"/>
              </a:rPr>
              <a:t>Indicateur de progression </a:t>
            </a:r>
          </a:p>
          <a:p>
            <a:pPr marL="363538" algn="just">
              <a:spcBef>
                <a:spcPts val="600"/>
              </a:spcBef>
              <a:spcAft>
                <a:spcPts val="200"/>
              </a:spcAft>
              <a:buFont typeface="Arial" pitchFamily="34" charset="0"/>
              <a:buChar char="•"/>
              <a:tabLst>
                <a:tab pos="363538" algn="l"/>
              </a:tabLst>
            </a:pPr>
            <a:r>
              <a:rPr lang="fr-FR" b="1" dirty="0" smtClean="0">
                <a:solidFill>
                  <a:srgbClr val="E6AF00"/>
                </a:solidFill>
                <a:latin typeface="Cambria" pitchFamily="18" charset="0"/>
              </a:rPr>
              <a:t> </a:t>
            </a:r>
            <a:r>
              <a:rPr lang="fr-FR" dirty="0" smtClean="0">
                <a:latin typeface="Cambria" pitchFamily="18" charset="0"/>
              </a:rPr>
              <a:t>Eviter l’utilisation intensive du signal sonore. </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Proposer la possibilité de le supprimer. </a:t>
            </a:r>
          </a:p>
          <a:p>
            <a:pPr marL="363538" algn="just">
              <a:spcBef>
                <a:spcPts val="600"/>
              </a:spcBef>
              <a:spcAft>
                <a:spcPts val="200"/>
              </a:spcAft>
              <a:buFont typeface="Arial" pitchFamily="34" charset="0"/>
              <a:buChar char="•"/>
              <a:tabLst>
                <a:tab pos="363538" algn="l"/>
              </a:tabLst>
            </a:pPr>
            <a:r>
              <a:rPr lang="fr-FR" dirty="0" smtClean="0">
                <a:solidFill>
                  <a:srgbClr val="E6AF00"/>
                </a:solidFill>
                <a:latin typeface="Cambria" pitchFamily="18" charset="0"/>
              </a:rPr>
              <a:t> </a:t>
            </a:r>
            <a:r>
              <a:rPr lang="fr-FR" dirty="0" smtClean="0">
                <a:latin typeface="Cambria" pitchFamily="18" charset="0"/>
              </a:rPr>
              <a:t>Si le signal est utilisé, il devra avoir la même signification dans l’ensemble de l’application et devra être couplé à une information visuelle. </a:t>
            </a:r>
          </a:p>
          <a:p>
            <a:pPr marL="363538" algn="just">
              <a:spcBef>
                <a:spcPts val="600"/>
              </a:spcBef>
              <a:spcAft>
                <a:spcPts val="200"/>
              </a:spcAft>
              <a:tabLst>
                <a:tab pos="363538" algn="l"/>
              </a:tabLst>
            </a:pPr>
            <a:r>
              <a:rPr lang="fr-FR" dirty="0" smtClean="0">
                <a:latin typeface="Cambria" pitchFamily="18" charset="0"/>
              </a:rPr>
              <a:t> </a:t>
            </a:r>
            <a:r>
              <a:rPr lang="fr-FR" b="1" dirty="0" smtClean="0">
                <a:latin typeface="Cambria" pitchFamily="18" charset="0"/>
              </a:rPr>
              <a:t> </a:t>
            </a:r>
            <a:r>
              <a:rPr lang="fr-FR" b="1" dirty="0" smtClean="0">
                <a:solidFill>
                  <a:srgbClr val="E6AF00"/>
                </a:solidFill>
                <a:latin typeface="Cambria" pitchFamily="18" charset="0"/>
              </a:rPr>
              <a:t>=&gt; </a:t>
            </a:r>
            <a:r>
              <a:rPr lang="fr-FR" dirty="0" smtClean="0">
                <a:latin typeface="Cambria" pitchFamily="18" charset="0"/>
              </a:rPr>
              <a:t>Le signal sonore peut être utilisé : </a:t>
            </a:r>
          </a:p>
          <a:p>
            <a:pPr marL="363538" algn="just">
              <a:spcBef>
                <a:spcPts val="600"/>
              </a:spcBef>
              <a:spcAft>
                <a:spcPts val="200"/>
              </a:spcAft>
              <a:tabLst>
                <a:tab pos="363538" algn="l"/>
              </a:tabLst>
            </a:pPr>
            <a:r>
              <a:rPr lang="fr-FR" b="1" dirty="0" smtClean="0">
                <a:latin typeface="Cambria" pitchFamily="18" charset="0"/>
              </a:rPr>
              <a:t>  </a:t>
            </a:r>
            <a:r>
              <a:rPr lang="fr-FR" b="1" dirty="0" smtClean="0">
                <a:solidFill>
                  <a:srgbClr val="E6AF00"/>
                </a:solidFill>
                <a:latin typeface="Cambria" pitchFamily="18" charset="0"/>
              </a:rPr>
              <a:t>=&gt; </a:t>
            </a:r>
            <a:r>
              <a:rPr lang="fr-FR" dirty="0" smtClean="0">
                <a:latin typeface="Cambria" pitchFamily="18" charset="0"/>
              </a:rPr>
              <a:t>lorsque l’utilisateur tente d’effectuer une action interdite ou impossible ; </a:t>
            </a:r>
          </a:p>
          <a:p>
            <a:pPr marL="363538" algn="just">
              <a:spcBef>
                <a:spcPts val="600"/>
              </a:spcBef>
              <a:spcAft>
                <a:spcPts val="200"/>
              </a:spcAft>
              <a:tabLst>
                <a:tab pos="363538" algn="l"/>
              </a:tabLst>
            </a:pPr>
            <a:r>
              <a:rPr lang="fr-FR" b="1" dirty="0" smtClean="0">
                <a:latin typeface="Cambria" pitchFamily="18" charset="0"/>
              </a:rPr>
              <a:t>  </a:t>
            </a:r>
            <a:r>
              <a:rPr lang="fr-FR" b="1" dirty="0" smtClean="0">
                <a:solidFill>
                  <a:srgbClr val="E6AF00"/>
                </a:solidFill>
                <a:latin typeface="Cambria" pitchFamily="18" charset="0"/>
              </a:rPr>
              <a:t>=&gt; </a:t>
            </a:r>
            <a:r>
              <a:rPr lang="fr-FR" dirty="0" smtClean="0">
                <a:latin typeface="Cambria" pitchFamily="18" charset="0"/>
              </a:rPr>
              <a:t>associé à l’affichage d’une fenêtre de message d’avertissement ou d’action ; </a:t>
            </a:r>
          </a:p>
          <a:p>
            <a:pPr marL="536575" indent="-173038" algn="just">
              <a:spcBef>
                <a:spcPts val="600"/>
              </a:spcBef>
              <a:spcAft>
                <a:spcPts val="200"/>
              </a:spcAft>
              <a:tabLst>
                <a:tab pos="363538" algn="l"/>
              </a:tabLst>
            </a:pPr>
            <a:r>
              <a:rPr lang="fr-FR" b="1" dirty="0" smtClean="0">
                <a:latin typeface="Cambria" pitchFamily="18" charset="0"/>
              </a:rPr>
              <a:t>  </a:t>
            </a:r>
            <a:r>
              <a:rPr lang="fr-FR" b="1" dirty="0" smtClean="0">
                <a:solidFill>
                  <a:srgbClr val="E6AF00"/>
                </a:solidFill>
                <a:latin typeface="Cambria" pitchFamily="18" charset="0"/>
              </a:rPr>
              <a:t>=&gt; </a:t>
            </a:r>
            <a:r>
              <a:rPr lang="fr-FR" dirty="0" smtClean="0">
                <a:latin typeface="Cambria" pitchFamily="18" charset="0"/>
              </a:rPr>
              <a:t>à la fin de l’attente de l’achèvement d’une tâche de longue durée, représentée par un indicateur de progression. </a:t>
            </a:r>
          </a:p>
          <a:p>
            <a:pPr marL="174625" algn="just">
              <a:spcBef>
                <a:spcPts val="600"/>
              </a:spcBef>
              <a:spcAft>
                <a:spcPts val="200"/>
              </a:spcAft>
              <a:tabLst>
                <a:tab pos="363538" algn="l"/>
              </a:tabLst>
            </a:pPr>
            <a:endParaRPr lang="fr-FR" dirty="0" smtClean="0">
              <a:latin typeface="Cambria" pitchFamily="18" charset="0"/>
            </a:endParaRPr>
          </a:p>
          <a:p>
            <a:pPr marL="174625" algn="just">
              <a:spcBef>
                <a:spcPts val="600"/>
              </a:spcBef>
              <a:spcAft>
                <a:spcPts val="200"/>
              </a:spcAft>
              <a:buFont typeface="Arial" pitchFamily="34" charset="0"/>
              <a:buChar char="•"/>
              <a:tabLst>
                <a:tab pos="363538" algn="l"/>
              </a:tabLst>
            </a:pPr>
            <a:endParaRPr lang="fr-FR" b="1" dirty="0" smtClean="0">
              <a:solidFill>
                <a:srgbClr val="E6AF00"/>
              </a:solidFill>
              <a:latin typeface="Cambr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noFill/>
      </a:spPr>
      <a:bodyPr wrap="square" rtlCol="0">
        <a:spAutoFit/>
      </a:bodyPr>
      <a:lstStyle>
        <a:defPPr algn="ctr">
          <a:defRPr sz="3200" b="1" dirty="0" smtClean="0">
            <a:solidFill>
              <a:schemeClr val="accent6">
                <a:lumMod val="50000"/>
              </a:schemeClr>
            </a:solidFill>
            <a:latin typeface="Times"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4694</TotalTime>
  <Words>12130</Words>
  <Application>Microsoft Office PowerPoint</Application>
  <PresentationFormat>Affichage à l'écran (4:3)</PresentationFormat>
  <Paragraphs>1019</Paragraphs>
  <Slides>103</Slides>
  <Notes>102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103</vt:i4>
      </vt:variant>
    </vt:vector>
  </HeadingPairs>
  <TitlesOfParts>
    <vt:vector size="113" baseType="lpstr">
      <vt:lpstr>Arial</vt:lpstr>
      <vt:lpstr>Calibri</vt:lpstr>
      <vt:lpstr>Cambria</vt:lpstr>
      <vt:lpstr>Garamond</vt:lpstr>
      <vt:lpstr>Gill Sans MT</vt:lpstr>
      <vt:lpstr>Symbol</vt:lpstr>
      <vt:lpstr>Verdana</vt:lpstr>
      <vt:lpstr>Wingdings</vt:lpstr>
      <vt:lpstr>Wingdings 2</vt: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PC-Akli</dc:creator>
  <cp:lastModifiedBy>GTI</cp:lastModifiedBy>
  <cp:revision>14</cp:revision>
  <dcterms:created xsi:type="dcterms:W3CDTF">2016-02-08T20:57:25Z</dcterms:created>
  <dcterms:modified xsi:type="dcterms:W3CDTF">2021-03-23T10:41:48Z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1472404</vt:lpwstr>
  </property>
  <property fmtid="{D5CDD505-2E9C-101B-9397-08002B2CF9AE}" name="NXPowerLiteSettings" pid="3">
    <vt:lpwstr>F7000400038000</vt:lpwstr>
  </property>
  <property fmtid="{D5CDD505-2E9C-101B-9397-08002B2CF9AE}" name="NXPowerLiteVersion" pid="4">
    <vt:lpwstr>S10.9.4</vt:lpwstr>
  </property>
</Properties>
</file>